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  <p:extLst>
    <p:ext uri="{EFAFB233-063F-42B5-8137-9DF3F51BA10A}">
      <p15:sldGuideLst xmlns:p15="http://schemas.microsoft.com/office/powerpoint/2012/main">
        <p15:guide id="0" orient="horz" pos="2078">
          <p15:clr>
            <a:srgbClr val="A4A3A4"/>
          </p15:clr>
        </p15:guide>
        <p15:guide id="1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79" autoAdjust="0"/>
  </p:normalViewPr>
  <p:slideViewPr>
    <p:cSldViewPr snapToGrid="0">
      <p:cViewPr varScale="1">
        <p:scale>
          <a:sx n="56" d="100"/>
          <a:sy n="56" d="100"/>
        </p:scale>
        <p:origin x="1044" y="56"/>
      </p:cViewPr>
      <p:guideLst>
        <p:guide orient="horz" pos="20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4A789F-2F71-4706-AF2A-22C3D9C1D4A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D37D2A5-DD4C-4389-B11F-BDDF4DABE55C}">
      <dgm:prSet phldrT="[文本]"/>
      <dgm:spPr/>
      <dgm:t>
        <a:bodyPr/>
        <a:lstStyle/>
        <a:p>
          <a:r>
            <a:rPr lang="zh-CN" altLang="zh-CN" b="1" dirty="0" smtClean="0"/>
            <a:t>引入</a:t>
          </a:r>
          <a:r>
            <a:rPr lang="zh-CN" altLang="zh-CN" b="1" dirty="0" smtClean="0">
              <a:solidFill>
                <a:srgbClr val="FF0200"/>
              </a:solidFill>
            </a:rPr>
            <a:t>专业知识问答数据集</a:t>
          </a:r>
          <a:r>
            <a:rPr lang="en-US" altLang="en-US" b="1" dirty="0" smtClean="0">
              <a:solidFill>
                <a:srgbClr val="FF0200"/>
              </a:solidFill>
            </a:rPr>
            <a:t> </a:t>
          </a:r>
          <a:endParaRPr lang="zh-CN" altLang="en-US" b="1" dirty="0"/>
        </a:p>
      </dgm:t>
    </dgm:pt>
    <dgm:pt modelId="{F0EA369B-DF5A-4B51-9B78-AE2E19CDF8BB}" type="parTrans" cxnId="{50261679-F26F-42BB-8D6F-FACA5C3135B1}">
      <dgm:prSet/>
      <dgm:spPr/>
      <dgm:t>
        <a:bodyPr/>
        <a:lstStyle/>
        <a:p>
          <a:endParaRPr lang="zh-CN" altLang="en-US" b="1"/>
        </a:p>
      </dgm:t>
    </dgm:pt>
    <dgm:pt modelId="{FC4C016F-00AC-4940-AEE1-768C23B791FD}" type="sibTrans" cxnId="{50261679-F26F-42BB-8D6F-FACA5C3135B1}">
      <dgm:prSet/>
      <dgm:spPr/>
      <dgm:t>
        <a:bodyPr/>
        <a:lstStyle/>
        <a:p>
          <a:endParaRPr lang="zh-CN" altLang="en-US" b="1"/>
        </a:p>
      </dgm:t>
    </dgm:pt>
    <dgm:pt modelId="{140582DB-BCB5-4572-A20D-9DA10641A9F6}">
      <dgm:prSet phldrT="[文本]"/>
      <dgm:spPr/>
      <dgm:t>
        <a:bodyPr/>
        <a:lstStyle/>
        <a:p>
          <a:pPr>
            <a:lnSpc>
              <a:spcPct val="150000"/>
            </a:lnSpc>
          </a:pPr>
          <a:r>
            <a:rPr lang="zh-CN" altLang="zh-CN" b="1" dirty="0" smtClean="0"/>
            <a:t>修改推理代码的</a:t>
          </a:r>
          <a:r>
            <a:rPr lang="zh-CN" altLang="zh-CN" b="1" dirty="0" smtClean="0">
              <a:solidFill>
                <a:srgbClr val="FF0200"/>
              </a:solidFill>
            </a:rPr>
            <a:t>决策逻辑</a:t>
          </a:r>
          <a:r>
            <a:rPr lang="zh-CN" altLang="en-US" b="1" dirty="0" smtClean="0">
              <a:solidFill>
                <a:schemeClr val="bg1"/>
              </a:solidFill>
            </a:rPr>
            <a:t>（</a:t>
          </a:r>
          <a:r>
            <a:rPr lang="zh-CN" altLang="zh-CN" b="1" dirty="0" smtClean="0">
              <a:solidFill>
                <a:schemeClr val="bg1"/>
              </a:solidFill>
            </a:rPr>
            <a:t>在与概率最高选项相近的选项间随机选择</a:t>
          </a:r>
          <a:r>
            <a:rPr lang="zh-CN" altLang="en-US" b="1" dirty="0" smtClean="0">
              <a:solidFill>
                <a:schemeClr val="bg1"/>
              </a:solidFill>
            </a:rPr>
            <a:t>）</a:t>
          </a:r>
          <a:endParaRPr lang="zh-CN" altLang="en-US" b="1" dirty="0">
            <a:solidFill>
              <a:schemeClr val="bg1"/>
            </a:solidFill>
          </a:endParaRPr>
        </a:p>
      </dgm:t>
    </dgm:pt>
    <dgm:pt modelId="{CBA60A30-2CEF-4575-AE15-64134B060512}" type="parTrans" cxnId="{7CD9324E-EBAA-4421-85F9-5BEE92C62C44}">
      <dgm:prSet/>
      <dgm:spPr/>
      <dgm:t>
        <a:bodyPr/>
        <a:lstStyle/>
        <a:p>
          <a:endParaRPr lang="zh-CN" altLang="en-US" b="1"/>
        </a:p>
      </dgm:t>
    </dgm:pt>
    <dgm:pt modelId="{353941DE-123E-4787-B5FC-85C4B6563969}" type="sibTrans" cxnId="{7CD9324E-EBAA-4421-85F9-5BEE92C62C44}">
      <dgm:prSet/>
      <dgm:spPr/>
      <dgm:t>
        <a:bodyPr/>
        <a:lstStyle/>
        <a:p>
          <a:endParaRPr lang="zh-CN" altLang="en-US" b="1"/>
        </a:p>
      </dgm:t>
    </dgm:pt>
    <dgm:pt modelId="{5846E7C9-2A56-47D4-9A5A-137B06C3A073}">
      <dgm:prSet phldrT="[文本]"/>
      <dgm:spPr/>
      <dgm:t>
        <a:bodyPr/>
        <a:lstStyle/>
        <a:p>
          <a:r>
            <a:rPr lang="zh-CN" altLang="zh-CN" b="1" dirty="0" smtClean="0">
              <a:latin typeface="Apple Color Emoji"/>
              <a:ea typeface="微软雅黑"/>
            </a:rPr>
            <a:t>优化</a:t>
          </a:r>
          <a:r>
            <a:rPr lang="zh-CN" altLang="zh-CN" b="1" dirty="0" smtClean="0">
              <a:solidFill>
                <a:srgbClr val="FF0200"/>
              </a:solidFill>
              <a:latin typeface="Apple Color Emoji"/>
              <a:ea typeface="微软雅黑"/>
            </a:rPr>
            <a:t>提示词</a:t>
          </a:r>
          <a:r>
            <a:rPr lang="zh-CN" altLang="en-US" b="1" dirty="0" smtClean="0">
              <a:solidFill>
                <a:schemeClr val="bg1"/>
              </a:solidFill>
              <a:latin typeface="Apple Color Emoji"/>
              <a:ea typeface="微软雅黑"/>
            </a:rPr>
            <a:t>（</a:t>
          </a:r>
          <a:r>
            <a:rPr lang="zh-CN" altLang="zh-CN" b="1" dirty="0" smtClean="0">
              <a:solidFill>
                <a:schemeClr val="bg1"/>
              </a:solidFill>
              <a:latin typeface="Apple Color Emoji"/>
              <a:ea typeface="微软雅黑"/>
            </a:rPr>
            <a:t>提示模型应用专业知识、仔细思考</a:t>
          </a:r>
          <a:r>
            <a:rPr lang="zh-CN" altLang="en-US" b="1" dirty="0" smtClean="0">
              <a:solidFill>
                <a:schemeClr val="bg1"/>
              </a:solidFill>
              <a:latin typeface="Apple Color Emoji"/>
              <a:ea typeface="微软雅黑"/>
            </a:rPr>
            <a:t>）</a:t>
          </a:r>
          <a:endParaRPr lang="zh-CN" altLang="en-US" b="1" dirty="0">
            <a:solidFill>
              <a:schemeClr val="bg1"/>
            </a:solidFill>
          </a:endParaRPr>
        </a:p>
      </dgm:t>
    </dgm:pt>
    <dgm:pt modelId="{DB1D6FA5-217A-4875-AAFC-A2CE6F8F6354}" type="parTrans" cxnId="{0389F574-D2D4-40D3-9930-1AF232B0F568}">
      <dgm:prSet/>
      <dgm:spPr/>
      <dgm:t>
        <a:bodyPr/>
        <a:lstStyle/>
        <a:p>
          <a:endParaRPr lang="zh-CN" altLang="en-US" b="1"/>
        </a:p>
      </dgm:t>
    </dgm:pt>
    <dgm:pt modelId="{21237AFC-D811-4715-95B0-47F27098206A}" type="sibTrans" cxnId="{0389F574-D2D4-40D3-9930-1AF232B0F568}">
      <dgm:prSet/>
      <dgm:spPr/>
      <dgm:t>
        <a:bodyPr/>
        <a:lstStyle/>
        <a:p>
          <a:endParaRPr lang="zh-CN" altLang="en-US" b="1"/>
        </a:p>
      </dgm:t>
    </dgm:pt>
    <dgm:pt modelId="{4960A00F-19B8-446A-A51E-643B22174D8C}" type="pres">
      <dgm:prSet presAssocID="{094A789F-2F71-4706-AF2A-22C3D9C1D4A1}" presName="Name0" presStyleCnt="0">
        <dgm:presLayoutVars>
          <dgm:chMax val="7"/>
          <dgm:chPref val="7"/>
          <dgm:dir/>
        </dgm:presLayoutVars>
      </dgm:prSet>
      <dgm:spPr/>
    </dgm:pt>
    <dgm:pt modelId="{ACB34A0D-D887-4CC9-84CA-9348EF90E4A0}" type="pres">
      <dgm:prSet presAssocID="{094A789F-2F71-4706-AF2A-22C3D9C1D4A1}" presName="Name1" presStyleCnt="0"/>
      <dgm:spPr/>
    </dgm:pt>
    <dgm:pt modelId="{892666F1-DE4D-42F6-9028-9A02A6B6F389}" type="pres">
      <dgm:prSet presAssocID="{094A789F-2F71-4706-AF2A-22C3D9C1D4A1}" presName="cycle" presStyleCnt="0"/>
      <dgm:spPr/>
    </dgm:pt>
    <dgm:pt modelId="{4DD4DDC8-9760-45C2-A31D-25080929D8E5}" type="pres">
      <dgm:prSet presAssocID="{094A789F-2F71-4706-AF2A-22C3D9C1D4A1}" presName="srcNode" presStyleLbl="node1" presStyleIdx="0" presStyleCnt="3"/>
      <dgm:spPr/>
    </dgm:pt>
    <dgm:pt modelId="{1CDB1DD6-1D52-4B10-8E6C-84D905905B11}" type="pres">
      <dgm:prSet presAssocID="{094A789F-2F71-4706-AF2A-22C3D9C1D4A1}" presName="conn" presStyleLbl="parChTrans1D2" presStyleIdx="0" presStyleCnt="1"/>
      <dgm:spPr/>
    </dgm:pt>
    <dgm:pt modelId="{82BFD298-2EBE-4206-BDE5-7B9E6E059E5B}" type="pres">
      <dgm:prSet presAssocID="{094A789F-2F71-4706-AF2A-22C3D9C1D4A1}" presName="extraNode" presStyleLbl="node1" presStyleIdx="0" presStyleCnt="3"/>
      <dgm:spPr/>
    </dgm:pt>
    <dgm:pt modelId="{709BD34F-A920-4418-93F5-020A73258E05}" type="pres">
      <dgm:prSet presAssocID="{094A789F-2F71-4706-AF2A-22C3D9C1D4A1}" presName="dstNode" presStyleLbl="node1" presStyleIdx="0" presStyleCnt="3"/>
      <dgm:spPr/>
    </dgm:pt>
    <dgm:pt modelId="{03825422-AE0D-4E05-ABF9-B812984B7648}" type="pres">
      <dgm:prSet presAssocID="{ED37D2A5-DD4C-4389-B11F-BDDF4DABE55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77060F-A093-4D22-9E97-3F76705CE49D}" type="pres">
      <dgm:prSet presAssocID="{ED37D2A5-DD4C-4389-B11F-BDDF4DABE55C}" presName="accent_1" presStyleCnt="0"/>
      <dgm:spPr/>
    </dgm:pt>
    <dgm:pt modelId="{75A29353-501A-4F43-9339-4E13364523D1}" type="pres">
      <dgm:prSet presAssocID="{ED37D2A5-DD4C-4389-B11F-BDDF4DABE55C}" presName="accentRepeatNode" presStyleLbl="solidFgAcc1" presStyleIdx="0" presStyleCnt="3"/>
      <dgm:spPr/>
    </dgm:pt>
    <dgm:pt modelId="{58609CAD-37F6-4F95-8418-ED6750218ED7}" type="pres">
      <dgm:prSet presAssocID="{140582DB-BCB5-4572-A20D-9DA10641A9F6}" presName="text_2" presStyleLbl="node1" presStyleIdx="1" presStyleCnt="3" custScaleX="98000" custScaleY="1390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6AA7F-7EEF-4C1E-BCF1-88AB1E0E2D1D}" type="pres">
      <dgm:prSet presAssocID="{140582DB-BCB5-4572-A20D-9DA10641A9F6}" presName="accent_2" presStyleCnt="0"/>
      <dgm:spPr/>
    </dgm:pt>
    <dgm:pt modelId="{3861D6F0-9951-4750-95C8-0E14234D4BC5}" type="pres">
      <dgm:prSet presAssocID="{140582DB-BCB5-4572-A20D-9DA10641A9F6}" presName="accentRepeatNode" presStyleLbl="solidFgAcc1" presStyleIdx="1" presStyleCnt="3"/>
      <dgm:spPr/>
    </dgm:pt>
    <dgm:pt modelId="{177BBB96-79AD-4EA6-AB5E-F3E11482FA53}" type="pres">
      <dgm:prSet presAssocID="{5846E7C9-2A56-47D4-9A5A-137B06C3A07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6CC014-CC6B-4929-9EA3-E725C4A5087B}" type="pres">
      <dgm:prSet presAssocID="{5846E7C9-2A56-47D4-9A5A-137B06C3A073}" presName="accent_3" presStyleCnt="0"/>
      <dgm:spPr/>
    </dgm:pt>
    <dgm:pt modelId="{EE392217-221C-474E-9382-97479768E4A9}" type="pres">
      <dgm:prSet presAssocID="{5846E7C9-2A56-47D4-9A5A-137B06C3A073}" presName="accentRepeatNode" presStyleLbl="solidFgAcc1" presStyleIdx="2" presStyleCnt="3"/>
      <dgm:spPr/>
    </dgm:pt>
  </dgm:ptLst>
  <dgm:cxnLst>
    <dgm:cxn modelId="{50261679-F26F-42BB-8D6F-FACA5C3135B1}" srcId="{094A789F-2F71-4706-AF2A-22C3D9C1D4A1}" destId="{ED37D2A5-DD4C-4389-B11F-BDDF4DABE55C}" srcOrd="0" destOrd="0" parTransId="{F0EA369B-DF5A-4B51-9B78-AE2E19CDF8BB}" sibTransId="{FC4C016F-00AC-4940-AEE1-768C23B791FD}"/>
    <dgm:cxn modelId="{0389F574-D2D4-40D3-9930-1AF232B0F568}" srcId="{094A789F-2F71-4706-AF2A-22C3D9C1D4A1}" destId="{5846E7C9-2A56-47D4-9A5A-137B06C3A073}" srcOrd="2" destOrd="0" parTransId="{DB1D6FA5-217A-4875-AAFC-A2CE6F8F6354}" sibTransId="{21237AFC-D811-4715-95B0-47F27098206A}"/>
    <dgm:cxn modelId="{1B118201-F654-43BB-943A-11D922ECDEC5}" type="presOf" srcId="{5846E7C9-2A56-47D4-9A5A-137B06C3A073}" destId="{177BBB96-79AD-4EA6-AB5E-F3E11482FA53}" srcOrd="0" destOrd="0" presId="urn:microsoft.com/office/officeart/2008/layout/VerticalCurvedList"/>
    <dgm:cxn modelId="{7CD9324E-EBAA-4421-85F9-5BEE92C62C44}" srcId="{094A789F-2F71-4706-AF2A-22C3D9C1D4A1}" destId="{140582DB-BCB5-4572-A20D-9DA10641A9F6}" srcOrd="1" destOrd="0" parTransId="{CBA60A30-2CEF-4575-AE15-64134B060512}" sibTransId="{353941DE-123E-4787-B5FC-85C4B6563969}"/>
    <dgm:cxn modelId="{44605187-D6FB-4FF8-AFF3-66FF27AC33B0}" type="presOf" srcId="{094A789F-2F71-4706-AF2A-22C3D9C1D4A1}" destId="{4960A00F-19B8-446A-A51E-643B22174D8C}" srcOrd="0" destOrd="0" presId="urn:microsoft.com/office/officeart/2008/layout/VerticalCurvedList"/>
    <dgm:cxn modelId="{046AFC68-4084-44CC-82A1-D56E34DD5C5C}" type="presOf" srcId="{140582DB-BCB5-4572-A20D-9DA10641A9F6}" destId="{58609CAD-37F6-4F95-8418-ED6750218ED7}" srcOrd="0" destOrd="0" presId="urn:microsoft.com/office/officeart/2008/layout/VerticalCurvedList"/>
    <dgm:cxn modelId="{A1033806-72CE-4C97-8D95-6137E778CC4C}" type="presOf" srcId="{FC4C016F-00AC-4940-AEE1-768C23B791FD}" destId="{1CDB1DD6-1D52-4B10-8E6C-84D905905B11}" srcOrd="0" destOrd="0" presId="urn:microsoft.com/office/officeart/2008/layout/VerticalCurvedList"/>
    <dgm:cxn modelId="{A60DBA8C-C03B-40CD-87C4-7F538587175D}" type="presOf" srcId="{ED37D2A5-DD4C-4389-B11F-BDDF4DABE55C}" destId="{03825422-AE0D-4E05-ABF9-B812984B7648}" srcOrd="0" destOrd="0" presId="urn:microsoft.com/office/officeart/2008/layout/VerticalCurvedList"/>
    <dgm:cxn modelId="{ABE0942A-0336-4A2C-BE08-72067A38A916}" type="presParOf" srcId="{4960A00F-19B8-446A-A51E-643B22174D8C}" destId="{ACB34A0D-D887-4CC9-84CA-9348EF90E4A0}" srcOrd="0" destOrd="0" presId="urn:microsoft.com/office/officeart/2008/layout/VerticalCurvedList"/>
    <dgm:cxn modelId="{B038ED5A-DD55-4482-B809-7260A24033AC}" type="presParOf" srcId="{ACB34A0D-D887-4CC9-84CA-9348EF90E4A0}" destId="{892666F1-DE4D-42F6-9028-9A02A6B6F389}" srcOrd="0" destOrd="0" presId="urn:microsoft.com/office/officeart/2008/layout/VerticalCurvedList"/>
    <dgm:cxn modelId="{154B0B2E-49A6-4AAB-AEF7-4F90F2CC6088}" type="presParOf" srcId="{892666F1-DE4D-42F6-9028-9A02A6B6F389}" destId="{4DD4DDC8-9760-45C2-A31D-25080929D8E5}" srcOrd="0" destOrd="0" presId="urn:microsoft.com/office/officeart/2008/layout/VerticalCurvedList"/>
    <dgm:cxn modelId="{5EFC313D-CA2C-4E89-AA6E-A4D2EB82C0D5}" type="presParOf" srcId="{892666F1-DE4D-42F6-9028-9A02A6B6F389}" destId="{1CDB1DD6-1D52-4B10-8E6C-84D905905B11}" srcOrd="1" destOrd="0" presId="urn:microsoft.com/office/officeart/2008/layout/VerticalCurvedList"/>
    <dgm:cxn modelId="{0DB949FB-A778-45F6-9047-DA11C4D7E629}" type="presParOf" srcId="{892666F1-DE4D-42F6-9028-9A02A6B6F389}" destId="{82BFD298-2EBE-4206-BDE5-7B9E6E059E5B}" srcOrd="2" destOrd="0" presId="urn:microsoft.com/office/officeart/2008/layout/VerticalCurvedList"/>
    <dgm:cxn modelId="{136D50F7-D151-4FE5-B492-5DA978250FDF}" type="presParOf" srcId="{892666F1-DE4D-42F6-9028-9A02A6B6F389}" destId="{709BD34F-A920-4418-93F5-020A73258E05}" srcOrd="3" destOrd="0" presId="urn:microsoft.com/office/officeart/2008/layout/VerticalCurvedList"/>
    <dgm:cxn modelId="{208DE3F0-1B43-4764-9501-36FF215E3B7A}" type="presParOf" srcId="{ACB34A0D-D887-4CC9-84CA-9348EF90E4A0}" destId="{03825422-AE0D-4E05-ABF9-B812984B7648}" srcOrd="1" destOrd="0" presId="urn:microsoft.com/office/officeart/2008/layout/VerticalCurvedList"/>
    <dgm:cxn modelId="{61651518-632C-4FAE-ACCE-7F5DFAF5FBBB}" type="presParOf" srcId="{ACB34A0D-D887-4CC9-84CA-9348EF90E4A0}" destId="{3077060F-A093-4D22-9E97-3F76705CE49D}" srcOrd="2" destOrd="0" presId="urn:microsoft.com/office/officeart/2008/layout/VerticalCurvedList"/>
    <dgm:cxn modelId="{D6B530C0-9A20-447B-A725-3A5BDBEFE48E}" type="presParOf" srcId="{3077060F-A093-4D22-9E97-3F76705CE49D}" destId="{75A29353-501A-4F43-9339-4E13364523D1}" srcOrd="0" destOrd="0" presId="urn:microsoft.com/office/officeart/2008/layout/VerticalCurvedList"/>
    <dgm:cxn modelId="{704620E2-9B46-4543-9E90-AC83B33C5683}" type="presParOf" srcId="{ACB34A0D-D887-4CC9-84CA-9348EF90E4A0}" destId="{58609CAD-37F6-4F95-8418-ED6750218ED7}" srcOrd="3" destOrd="0" presId="urn:microsoft.com/office/officeart/2008/layout/VerticalCurvedList"/>
    <dgm:cxn modelId="{39BB6F76-8DCC-4BD6-86D9-19ACD4456D50}" type="presParOf" srcId="{ACB34A0D-D887-4CC9-84CA-9348EF90E4A0}" destId="{7B56AA7F-7EEF-4C1E-BCF1-88AB1E0E2D1D}" srcOrd="4" destOrd="0" presId="urn:microsoft.com/office/officeart/2008/layout/VerticalCurvedList"/>
    <dgm:cxn modelId="{60435D86-3623-44AB-8511-471A6AC19157}" type="presParOf" srcId="{7B56AA7F-7EEF-4C1E-BCF1-88AB1E0E2D1D}" destId="{3861D6F0-9951-4750-95C8-0E14234D4BC5}" srcOrd="0" destOrd="0" presId="urn:microsoft.com/office/officeart/2008/layout/VerticalCurvedList"/>
    <dgm:cxn modelId="{33C0774B-8E46-4255-8140-ABFAF932158A}" type="presParOf" srcId="{ACB34A0D-D887-4CC9-84CA-9348EF90E4A0}" destId="{177BBB96-79AD-4EA6-AB5E-F3E11482FA53}" srcOrd="5" destOrd="0" presId="urn:microsoft.com/office/officeart/2008/layout/VerticalCurvedList"/>
    <dgm:cxn modelId="{4BE49DC1-720E-49D7-A923-CE5BED503E6A}" type="presParOf" srcId="{ACB34A0D-D887-4CC9-84CA-9348EF90E4A0}" destId="{786CC014-CC6B-4929-9EA3-E725C4A5087B}" srcOrd="6" destOrd="0" presId="urn:microsoft.com/office/officeart/2008/layout/VerticalCurvedList"/>
    <dgm:cxn modelId="{51C636BA-C2EE-49E6-B3AE-FD6700F63C93}" type="presParOf" srcId="{786CC014-CC6B-4929-9EA3-E725C4A5087B}" destId="{EE392217-221C-474E-9382-97479768E4A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B1DD6-1D52-4B10-8E6C-84D905905B11}">
      <dsp:nvSpPr>
        <dsp:cNvPr id="0" name=""/>
        <dsp:cNvSpPr/>
      </dsp:nvSpPr>
      <dsp:spPr>
        <a:xfrm>
          <a:off x="-4000993" y="-614204"/>
          <a:ext cx="4767968" cy="4767968"/>
        </a:xfrm>
        <a:prstGeom prst="blockArc">
          <a:avLst>
            <a:gd name="adj1" fmla="val 18900000"/>
            <a:gd name="adj2" fmla="val 2700000"/>
            <a:gd name="adj3" fmla="val 4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825422-AE0D-4E05-ABF9-B812984B7648}">
      <dsp:nvSpPr>
        <dsp:cNvPr id="0" name=""/>
        <dsp:cNvSpPr/>
      </dsp:nvSpPr>
      <dsp:spPr>
        <a:xfrm>
          <a:off x="493233" y="353956"/>
          <a:ext cx="4711254" cy="707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0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400" b="1" kern="1200" dirty="0" smtClean="0"/>
            <a:t>引入</a:t>
          </a:r>
          <a:r>
            <a:rPr lang="zh-CN" altLang="zh-CN" sz="1400" b="1" kern="1200" dirty="0" smtClean="0">
              <a:solidFill>
                <a:srgbClr val="FF0200"/>
              </a:solidFill>
            </a:rPr>
            <a:t>专业知识问答数据集</a:t>
          </a:r>
          <a:r>
            <a:rPr lang="en-US" altLang="en-US" sz="1400" b="1" kern="1200" dirty="0" smtClean="0">
              <a:solidFill>
                <a:srgbClr val="FF0200"/>
              </a:solidFill>
            </a:rPr>
            <a:t> </a:t>
          </a:r>
          <a:endParaRPr lang="zh-CN" altLang="en-US" sz="1400" b="1" kern="1200" dirty="0"/>
        </a:p>
      </dsp:txBody>
      <dsp:txXfrm>
        <a:off x="493233" y="353956"/>
        <a:ext cx="4711254" cy="707912"/>
      </dsp:txXfrm>
    </dsp:sp>
    <dsp:sp modelId="{75A29353-501A-4F43-9339-4E13364523D1}">
      <dsp:nvSpPr>
        <dsp:cNvPr id="0" name=""/>
        <dsp:cNvSpPr/>
      </dsp:nvSpPr>
      <dsp:spPr>
        <a:xfrm>
          <a:off x="50788" y="265467"/>
          <a:ext cx="884890" cy="8848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9CAD-37F6-4F95-8418-ED6750218ED7}">
      <dsp:nvSpPr>
        <dsp:cNvPr id="0" name=""/>
        <dsp:cNvSpPr/>
      </dsp:nvSpPr>
      <dsp:spPr>
        <a:xfrm>
          <a:off x="795098" y="1277756"/>
          <a:ext cx="4364849" cy="9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0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400" b="1" kern="1200" dirty="0" smtClean="0"/>
            <a:t>修改推理代码的</a:t>
          </a:r>
          <a:r>
            <a:rPr lang="zh-CN" altLang="zh-CN" sz="1400" b="1" kern="1200" dirty="0" smtClean="0">
              <a:solidFill>
                <a:srgbClr val="FF0200"/>
              </a:solidFill>
            </a:rPr>
            <a:t>决策逻辑</a:t>
          </a:r>
          <a:r>
            <a:rPr lang="zh-CN" altLang="en-US" sz="1400" b="1" kern="1200" dirty="0" smtClean="0">
              <a:solidFill>
                <a:schemeClr val="bg1"/>
              </a:solidFill>
            </a:rPr>
            <a:t>（</a:t>
          </a:r>
          <a:r>
            <a:rPr lang="zh-CN" altLang="zh-CN" sz="1400" b="1" kern="1200" dirty="0" smtClean="0">
              <a:solidFill>
                <a:schemeClr val="bg1"/>
              </a:solidFill>
            </a:rPr>
            <a:t>在与概率最高选项相近的选项间随机选择</a:t>
          </a:r>
          <a:r>
            <a:rPr lang="zh-CN" altLang="en-US" sz="1400" b="1" kern="1200" dirty="0" smtClean="0">
              <a:solidFill>
                <a:schemeClr val="bg1"/>
              </a:solidFill>
            </a:rPr>
            <a:t>）</a:t>
          </a:r>
          <a:endParaRPr lang="zh-CN" altLang="en-US" sz="1400" b="1" kern="1200" dirty="0">
            <a:solidFill>
              <a:schemeClr val="bg1"/>
            </a:solidFill>
          </a:endParaRPr>
        </a:p>
      </dsp:txBody>
      <dsp:txXfrm>
        <a:off x="795098" y="1277756"/>
        <a:ext cx="4364849" cy="984047"/>
      </dsp:txXfrm>
    </dsp:sp>
    <dsp:sp modelId="{3861D6F0-9951-4750-95C8-0E14234D4BC5}">
      <dsp:nvSpPr>
        <dsp:cNvPr id="0" name=""/>
        <dsp:cNvSpPr/>
      </dsp:nvSpPr>
      <dsp:spPr>
        <a:xfrm>
          <a:off x="308114" y="1327334"/>
          <a:ext cx="884890" cy="8848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7BBB96-79AD-4EA6-AB5E-F3E11482FA53}">
      <dsp:nvSpPr>
        <dsp:cNvPr id="0" name=""/>
        <dsp:cNvSpPr/>
      </dsp:nvSpPr>
      <dsp:spPr>
        <a:xfrm>
          <a:off x="493233" y="2477691"/>
          <a:ext cx="4711254" cy="707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190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1400" b="1" kern="1200" dirty="0" smtClean="0">
              <a:latin typeface="Apple Color Emoji"/>
              <a:ea typeface="微软雅黑"/>
            </a:rPr>
            <a:t>优化</a:t>
          </a:r>
          <a:r>
            <a:rPr lang="zh-CN" altLang="zh-CN" sz="1400" b="1" kern="1200" dirty="0" smtClean="0">
              <a:solidFill>
                <a:srgbClr val="FF0200"/>
              </a:solidFill>
              <a:latin typeface="Apple Color Emoji"/>
              <a:ea typeface="微软雅黑"/>
            </a:rPr>
            <a:t>提示词</a:t>
          </a:r>
          <a:r>
            <a:rPr lang="zh-CN" altLang="en-US" sz="1400" b="1" kern="1200" dirty="0" smtClean="0">
              <a:solidFill>
                <a:schemeClr val="bg1"/>
              </a:solidFill>
              <a:latin typeface="Apple Color Emoji"/>
              <a:ea typeface="微软雅黑"/>
            </a:rPr>
            <a:t>（</a:t>
          </a:r>
          <a:r>
            <a:rPr lang="zh-CN" altLang="zh-CN" sz="1400" b="1" kern="1200" dirty="0" smtClean="0">
              <a:solidFill>
                <a:schemeClr val="bg1"/>
              </a:solidFill>
              <a:latin typeface="Apple Color Emoji"/>
              <a:ea typeface="微软雅黑"/>
            </a:rPr>
            <a:t>提示模型应用专业知识、仔细思考</a:t>
          </a:r>
          <a:r>
            <a:rPr lang="zh-CN" altLang="en-US" sz="1400" b="1" kern="1200" dirty="0" smtClean="0">
              <a:solidFill>
                <a:schemeClr val="bg1"/>
              </a:solidFill>
              <a:latin typeface="Apple Color Emoji"/>
              <a:ea typeface="微软雅黑"/>
            </a:rPr>
            <a:t>）</a:t>
          </a:r>
          <a:endParaRPr lang="zh-CN" altLang="en-US" sz="1400" b="1" kern="1200" dirty="0">
            <a:solidFill>
              <a:schemeClr val="bg1"/>
            </a:solidFill>
          </a:endParaRPr>
        </a:p>
      </dsp:txBody>
      <dsp:txXfrm>
        <a:off x="493233" y="2477691"/>
        <a:ext cx="4711254" cy="707912"/>
      </dsp:txXfrm>
    </dsp:sp>
    <dsp:sp modelId="{EE392217-221C-474E-9382-97479768E4A9}">
      <dsp:nvSpPr>
        <dsp:cNvPr id="0" name=""/>
        <dsp:cNvSpPr/>
      </dsp:nvSpPr>
      <dsp:spPr>
        <a:xfrm>
          <a:off x="50788" y="2389203"/>
          <a:ext cx="884890" cy="8848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D1775-C5AE-488C-BAB3-9E71AD764096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48046-3962-4FF1-848E-2DB62B7228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solidFill>
                  <a:srgbClr val="374151"/>
                </a:solidFill>
                <a:latin typeface="Söhne"/>
                <a:ea typeface="Söhne"/>
              </a:rPr>
              <a:t>我们的数据集构成比例为</a:t>
            </a:r>
            <a:r>
              <a:rPr lang="zh-CN" altLang="zh-CN" dirty="0" smtClean="0">
                <a:solidFill>
                  <a:srgbClr val="FF0200"/>
                </a:solidFill>
                <a:latin typeface="Söhne"/>
                <a:ea typeface="Söhne"/>
              </a:rPr>
              <a:t>70%医疗领域数据</a:t>
            </a:r>
            <a:r>
              <a:rPr lang="zh-CN" altLang="zh-CN" dirty="0" smtClean="0">
                <a:solidFill>
                  <a:srgbClr val="374151"/>
                </a:solidFill>
                <a:latin typeface="Söhne"/>
                <a:ea typeface="Söhne"/>
              </a:rPr>
              <a:t>和</a:t>
            </a:r>
            <a:r>
              <a:rPr lang="zh-CN" altLang="zh-CN" dirty="0" smtClean="0">
                <a:solidFill>
                  <a:srgbClr val="FF0200"/>
                </a:solidFill>
                <a:latin typeface="Söhne"/>
                <a:ea typeface="Söhne"/>
              </a:rPr>
              <a:t>30%其他学科领域数据</a:t>
            </a:r>
            <a:r>
              <a:rPr lang="zh-CN" altLang="zh-CN" dirty="0" smtClean="0">
                <a:solidFill>
                  <a:srgbClr val="374151"/>
                </a:solidFill>
                <a:latin typeface="Söhne"/>
                <a:ea typeface="Söhne"/>
              </a:rPr>
              <a:t>，这种比例的选择旨在强化模型在医疗领域的专业性与准确性，同时保留对其他领域知识的</a:t>
            </a:r>
            <a:r>
              <a:rPr lang="zh-CN" altLang="zh-CN" dirty="0" smtClean="0">
                <a:solidFill>
                  <a:srgbClr val="FF0200"/>
                </a:solidFill>
                <a:latin typeface="Söhne"/>
                <a:ea typeface="Söhne"/>
              </a:rPr>
              <a:t>广泛覆盖</a:t>
            </a:r>
            <a:r>
              <a:rPr lang="zh-CN" altLang="zh-CN" dirty="0" smtClean="0">
                <a:solidFill>
                  <a:srgbClr val="374151"/>
                </a:solidFill>
                <a:latin typeface="Söhne"/>
                <a:ea typeface="Söhne"/>
              </a:rPr>
              <a:t>。</a:t>
            </a:r>
            <a:endParaRPr lang="en-US" altLang="zh-CN" dirty="0" smtClean="0">
              <a:solidFill>
                <a:srgbClr val="374151"/>
              </a:solidFill>
              <a:latin typeface="Söhne"/>
              <a:ea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solidFill>
                  <a:srgbClr val="333333"/>
                </a:solidFill>
                <a:latin typeface="Open Sans"/>
                <a:ea typeface="Open Sans"/>
              </a:rPr>
              <a:t>我们进行了严格的</a:t>
            </a:r>
            <a:r>
              <a:rPr lang="zh-CN" altLang="zh-CN" dirty="0" smtClean="0">
                <a:solidFill>
                  <a:srgbClr val="FF0200"/>
                </a:solidFill>
                <a:latin typeface="Open Sans"/>
                <a:ea typeface="Open Sans"/>
              </a:rPr>
              <a:t>数据清洗</a:t>
            </a:r>
            <a:r>
              <a:rPr lang="zh-CN" altLang="zh-CN" dirty="0" smtClean="0">
                <a:solidFill>
                  <a:srgbClr val="333333"/>
                </a:solidFill>
                <a:latin typeface="Open Sans"/>
                <a:ea typeface="Open Sans"/>
              </a:rPr>
              <a:t>和</a:t>
            </a:r>
            <a:r>
              <a:rPr lang="zh-CN" altLang="zh-CN" dirty="0" smtClean="0">
                <a:solidFill>
                  <a:srgbClr val="FF0200"/>
                </a:solidFill>
                <a:latin typeface="Open Sans"/>
                <a:ea typeface="Open Sans"/>
              </a:rPr>
              <a:t>格式化</a:t>
            </a:r>
            <a:r>
              <a:rPr lang="zh-CN" altLang="zh-CN" dirty="0" smtClean="0">
                <a:solidFill>
                  <a:srgbClr val="333333"/>
                </a:solidFill>
                <a:latin typeface="Open Sans"/>
                <a:ea typeface="Open Sans"/>
              </a:rPr>
              <a:t>。包括使用自然语言处理技术进行文本预处理，去除无关内容、修正语法错误和消除歧义。并将数据转换为统一的JSON格式。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 smtClean="0">
              <a:solidFill>
                <a:srgbClr val="374151"/>
              </a:solidFill>
              <a:latin typeface="Söhne"/>
              <a:ea typeface="Söhne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48046-3962-4FF1-848E-2DB62B7228E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dirty="0" smtClean="0"/>
              <a:t>成功的尝试：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 smtClean="0"/>
              <a:t>引入</a:t>
            </a:r>
            <a:r>
              <a:rPr lang="zh-CN" altLang="zh-CN" dirty="0" smtClean="0">
                <a:solidFill>
                  <a:srgbClr val="FF0200"/>
                </a:solidFill>
              </a:rPr>
              <a:t>专业知识问答数据集</a:t>
            </a:r>
            <a:r>
              <a:rPr lang="en-US" altLang="en-US" dirty="0" smtClean="0">
                <a:solidFill>
                  <a:srgbClr val="FF0200"/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 smtClean="0"/>
              <a:t>修改推理代码的</a:t>
            </a:r>
            <a:r>
              <a:rPr lang="zh-CN" altLang="zh-CN" dirty="0" smtClean="0">
                <a:solidFill>
                  <a:srgbClr val="FF0200"/>
                </a:solidFill>
              </a:rPr>
              <a:t>决策逻辑</a:t>
            </a:r>
          </a:p>
          <a:p>
            <a:pPr lvl="2">
              <a:lnSpc>
                <a:spcPct val="150000"/>
              </a:lnSpc>
              <a:buFont typeface="Arial" charset="0"/>
              <a:buNone/>
            </a:pPr>
            <a:r>
              <a:rPr lang="zh-CN" altLang="zh-CN" dirty="0" smtClean="0"/>
              <a:t>在与概率最高选项相近的选项间随机选择</a:t>
            </a:r>
            <a:endParaRPr lang="en-US" altLang="en-US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 smtClean="0">
                <a:latin typeface="Apple Color Emoji"/>
                <a:ea typeface="微软雅黑"/>
              </a:rPr>
              <a:t>优化</a:t>
            </a:r>
            <a:r>
              <a:rPr lang="zh-CN" altLang="zh-CN" dirty="0" smtClean="0">
                <a:solidFill>
                  <a:srgbClr val="FF0200"/>
                </a:solidFill>
                <a:latin typeface="Apple Color Emoji"/>
                <a:ea typeface="微软雅黑"/>
              </a:rPr>
              <a:t>提示词</a:t>
            </a:r>
          </a:p>
          <a:p>
            <a:pPr lvl="2">
              <a:lnSpc>
                <a:spcPct val="150000"/>
              </a:lnSpc>
              <a:buFont typeface="Arial" charset="0"/>
              <a:buNone/>
            </a:pPr>
            <a:r>
              <a:rPr lang="zh-CN" altLang="zh-CN" dirty="0" smtClean="0">
                <a:latin typeface="Apple Color Emoji"/>
                <a:ea typeface="微软雅黑"/>
              </a:rPr>
              <a:t>提示模型应用专业知识、仔细思考</a:t>
            </a:r>
            <a:endParaRPr lang="en-US" altLang="en-US" dirty="0" smtClean="0">
              <a:latin typeface="Apple Color Emoj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48046-3962-4FF1-848E-2DB62B7228E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95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BBD7645-17FA-4D77-8FD2-1D6ADB2EDB4E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52BDA657-C0E2-41F4-8C07-E7263619F714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3"/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220BCBB4-C454-4195-B8D7-0687339FB1F6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FF958CD3-6688-48B0-839C-C446F597F670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anchor="t" anchorCtr="0">
            <a:normAutofit/>
          </a:bodyPr>
          <a:lstStyle>
            <a:lvl1pPr lvl="0"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3"/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lvl="0"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0" y="0"/>
            <a:ext cx="12191365" cy="685736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lvl="0"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lv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lvl="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7DA3F6C1-60E1-4A7A-9212-E85F35CAECF8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F4B7277-43AA-4D71-B4F8-D3243ACBB2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0D82D84-ECEA-4F33-B7AB-A3EA354684DC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243E5BDB-8067-42EB-94C2-4C170DB467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lv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3" hasCustomPrompt="1"/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anchor="t" anchorCtr="0">
            <a:normAutofit/>
          </a:bodyPr>
          <a:lstStyle>
            <a:lvl1pPr marL="0" lv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64D67824-EC87-49DE-A3C2-39ACB4C413F1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D1F91CFE-68A7-4B8E-AFFE-C203A24792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54112118-22AC-49A0-B79A-E7ED35D3B141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B5DAEBD3-BF3C-4358-B150-AEC8328FFD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349B75F5-4B38-4152-B6E9-CD4C6A2C86CD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065A3394-4F61-4484-9E2D-5C4924EB0E9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>
            <a:normAutofit/>
          </a:bodyPr>
          <a:lstStyle>
            <a:lvl1pPr lvl="0"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>
            <a:normAutofit/>
          </a:bodyPr>
          <a:lstStyle>
            <a:lvl1pPr lvl="0"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C7510252-FBAA-45C5-A5A3-18EBE849E187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AA751639-1E21-4E7D-A2DA-F1789F3641DF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hasCustomPrompt="1"/>
          </p:nvPr>
        </p:nvSpPr>
        <p:spPr>
          <a:xfrm>
            <a:off x="10234800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 anchor="ctr" anchorCtr="0">
            <a:normAutofit/>
          </a:bodyPr>
          <a:lstStyle>
            <a:lvl1pPr lvl="0"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914400" y="914400"/>
            <a:ext cx="9169200" cy="5029200"/>
          </a:xfrm>
          <a:prstGeom prst="rect">
            <a:avLst/>
          </a:prstGeom>
        </p:spPr>
        <p:txBody>
          <a:bodyPr vert="eaVert" lIns="46800" tIns="46800" rIns="46800" bIns="46800"/>
          <a:lstStyle>
            <a:lvl1pPr marL="228600" lvl="0" indent="-228600">
              <a:spcAft>
                <a:spcPts val="1000"/>
              </a:spcAft>
              <a:defRPr spc="300"/>
            </a:lvl1pPr>
            <a:lvl2pPr marL="685800" lvl="1" indent="-228600">
              <a:defRPr spc="300"/>
            </a:lvl2pPr>
            <a:lvl3pPr marL="1143000" lvl="2" indent="-228600">
              <a:defRPr spc="300"/>
            </a:lvl3pPr>
            <a:lvl4pPr marL="1600200" lvl="3" indent="-228600">
              <a:defRPr spc="300"/>
            </a:lvl4pPr>
            <a:lvl5pPr marL="2057400" lvl="4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>
          <a:prstGeom prst="rect">
            <a:avLst/>
          </a:prstGeom>
        </p:spPr>
        <p:txBody>
          <a:bodyPr/>
          <a:lstStyle/>
          <a:p>
            <a:fld id="{B3581479-0978-41E8-A7D2-36A241742E35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/>
          <a:lstStyle/>
          <a:p>
            <a:fld id="{4BDA45BF-D196-4D64-9AE8-52AC7730DFF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441C-51BF-45C0-BBB3-502C29C89B40}" type="datetimeFigureOut">
              <a:rPr lang="zh-CN" altLang="en-US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DDD15-2F68-43C9-9A44-BE4DCC3607A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defTabSz="914400">
        <a:lnSpc>
          <a:spcPct val="100000"/>
        </a:lnSpc>
        <a:spcBef>
          <a:spcPct val="0"/>
        </a:spcBef>
        <a:buNone/>
        <a:defRPr sz="3600" b="1" u="none" strike="noStrike" kern="1200" spc="300" baseline="0">
          <a:solidFill>
            <a:schemeClr val="tx1">
              <a:lumMod val="85000"/>
              <a:lumOff val="15000"/>
            </a:schemeClr>
          </a:solidFill>
          <a:latin typeface="Arial"/>
          <a:ea typeface="微软雅黑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1pPr>
      <a:lvl2pPr marL="685800" lvl="1" indent="-228600" algn="l" defTabSz="914400">
        <a:lnSpc>
          <a:spcPct val="120000"/>
        </a:lnSpc>
        <a:spcBef>
          <a:spcPts val="0"/>
        </a:spcBef>
        <a:spcAft>
          <a:spcPts val="600"/>
        </a:spcAft>
        <a:tabLst>
          <a:tab pos="1609725" algn="l"/>
          <a:tab pos="1609725" algn="l"/>
          <a:tab pos="1609725" algn="l"/>
          <a:tab pos="1609725" algn="l"/>
        </a:tabLst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2pPr>
      <a:lvl3pPr marL="1143000" lvl="2" indent="-228600" algn="l" defTabSz="914400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3pPr>
      <a:lvl4pPr marL="1600200" lvl="3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Wingdings" charset="0"/>
        <a:buChar char="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4pPr>
      <a:lvl5pPr marL="2057400" lvl="4" indent="-228600" algn="l" defTabSz="914400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spc="150" baseline="0">
          <a:solidFill>
            <a:schemeClr val="tx1">
              <a:lumMod val="65000"/>
              <a:lumOff val="35000"/>
            </a:schemeClr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6.png"/><Relationship Id="rId10" Type="http://schemas.openxmlformats.org/officeDocument/2006/relationships/image" Target="../media/image34.svg"/><Relationship Id="rId9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98774" y="567"/>
            <a:ext cx="12184896" cy="68574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35685" y="3703955"/>
            <a:ext cx="706755" cy="76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900">
              <a:solidFill>
                <a:schemeClr val="lt1"/>
              </a:solidFill>
              <a:latin typeface="Arial"/>
              <a:ea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5345" y="3874770"/>
            <a:ext cx="6495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Arial"/>
                <a:ea typeface="微软雅黑"/>
              </a:rPr>
              <a:t>项目名称：基于</a:t>
            </a:r>
            <a:r>
              <a:rPr lang="en-US" altLang="zh-CN" sz="2400" b="1" dirty="0">
                <a:latin typeface="Arial"/>
                <a:ea typeface="微软雅黑"/>
              </a:rPr>
              <a:t>LLM Agent</a:t>
            </a:r>
            <a:r>
              <a:rPr lang="zh-CN" altLang="en-US" sz="2400" b="1" dirty="0">
                <a:latin typeface="Arial"/>
                <a:ea typeface="微软雅黑"/>
              </a:rPr>
              <a:t>的医疗问诊系统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35345" y="4488487"/>
            <a:ext cx="28600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/>
                <a:ea typeface="微软雅黑"/>
              </a:rPr>
              <a:t>演讲人：徐彻</a:t>
            </a:r>
            <a:endParaRPr lang="zh-CN" altLang="en-US" dirty="0">
              <a:solidFill>
                <a:srgbClr val="23447E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 dirty="0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  <a:p>
            <a:endParaRPr lang="zh-CN" altLang="en-US" sz="2800" b="1" dirty="0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12950" y="2059226"/>
            <a:ext cx="5850338" cy="4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000" b="1" dirty="0" smtClean="0"/>
              <a:t>基于</a:t>
            </a:r>
            <a:r>
              <a:rPr lang="en-US" altLang="zh-CN" sz="2000" b="1" dirty="0" smtClean="0"/>
              <a:t>Baseline</a:t>
            </a:r>
            <a:r>
              <a:rPr lang="zh-CN" altLang="zh-CN" sz="2000" b="1" dirty="0" smtClean="0"/>
              <a:t>模型</a:t>
            </a:r>
            <a:r>
              <a:rPr lang="en-US" altLang="en-US" sz="2000" b="1" dirty="0" smtClean="0"/>
              <a:t>ChatGLM2</a:t>
            </a:r>
            <a:r>
              <a:rPr lang="zh-CN" altLang="zh-CN" sz="2000" b="1" dirty="0" smtClean="0"/>
              <a:t>做了</a:t>
            </a:r>
            <a:r>
              <a:rPr lang="zh-CN" altLang="zh-CN" sz="2000" b="1" dirty="0"/>
              <a:t>各类尝试</a:t>
            </a:r>
            <a:r>
              <a:rPr lang="zh-CN" altLang="zh-CN" sz="2000" b="1" dirty="0" smtClean="0"/>
              <a:t>：</a:t>
            </a:r>
            <a:endParaRPr lang="zh-CN" altLang="zh-CN" sz="2000" dirty="0">
              <a:latin typeface="Apple Color Emoji"/>
              <a:ea typeface="微软雅黑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89890" y="2013652"/>
            <a:ext cx="1101725" cy="1101725"/>
            <a:chOff x="2921" y="6530"/>
            <a:chExt cx="1735" cy="1735"/>
          </a:xfrm>
        </p:grpSpPr>
        <p:sp>
          <p:nvSpPr>
            <p:cNvPr id="14" name="椭圆 13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273" y="6564"/>
              <a:ext cx="103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>
                  <a:ln w="2540">
                    <a:solidFill>
                      <a:schemeClr val="bg1"/>
                    </a:solidFill>
                  </a:ln>
                  <a:noFill/>
                  <a:latin typeface="字小魂启力黑"/>
                  <a:ea typeface="字小魂启力黑"/>
                </a:rPr>
                <a:t>02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1" name="文本框 20"/>
            <p:cNvSpPr txBox="1"/>
            <p:nvPr/>
          </p:nvSpPr>
          <p:spPr>
            <a:xfrm>
              <a:off x="3012" y="7535"/>
              <a:ext cx="1595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方正兰亭中黑简体"/>
                  <a:ea typeface="方正兰亭中黑简体"/>
                </a:rPr>
                <a:t>模型训练</a:t>
              </a:r>
            </a:p>
          </p:txBody>
        </p:sp>
      </p:grpSp>
      <p:sp>
        <p:nvSpPr>
          <p:cNvPr id="31" name="任意多边形 30"/>
          <p:cNvSpPr/>
          <p:nvPr/>
        </p:nvSpPr>
        <p:spPr>
          <a:xfrm rot="10800000">
            <a:off x="11084076" y="5306126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805940" y="2013652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434602" y="2209609"/>
            <a:ext cx="4556760" cy="3280666"/>
          </a:xfrm>
          <a:prstGeom prst="rect">
            <a:avLst/>
          </a:prstGeom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58085397"/>
              </p:ext>
            </p:extLst>
          </p:nvPr>
        </p:nvGraphicFramePr>
        <p:xfrm>
          <a:off x="2012950" y="2618807"/>
          <a:ext cx="5251391" cy="3539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2597150" y="3717143"/>
            <a:ext cx="6335094" cy="2712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5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6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2012950" y="1573943"/>
            <a:ext cx="8685530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1600" dirty="0" smtClean="0"/>
              <a:t>选择</a:t>
            </a:r>
            <a:r>
              <a:rPr lang="en-US" altLang="en-US" sz="1600" b="1" dirty="0" err="1" smtClean="0">
                <a:solidFill>
                  <a:srgbClr val="FF0000"/>
                </a:solidFill>
              </a:rPr>
              <a:t>Vue</a:t>
            </a:r>
            <a:r>
              <a:rPr lang="zh-CN" altLang="zh-CN" sz="1600" dirty="0"/>
              <a:t>作为前端框架，结合</a:t>
            </a:r>
            <a:r>
              <a:rPr lang="en-US" altLang="en-US" sz="1600" b="1" dirty="0">
                <a:solidFill>
                  <a:srgbClr val="FF0000"/>
                </a:solidFill>
              </a:rPr>
              <a:t>Tailwind</a:t>
            </a:r>
            <a:r>
              <a:rPr lang="zh-CN" altLang="zh-CN" sz="1600" b="1" dirty="0">
                <a:solidFill>
                  <a:srgbClr val="FF0000"/>
                </a:solidFill>
              </a:rPr>
              <a:t>组件</a:t>
            </a:r>
            <a:r>
              <a:rPr lang="zh-CN" altLang="zh-CN" sz="1600" dirty="0"/>
              <a:t>以简化前端界面开发过程。后端采用</a:t>
            </a:r>
            <a:r>
              <a:rPr lang="en-US" altLang="en-US" sz="1600" b="1" dirty="0">
                <a:solidFill>
                  <a:srgbClr val="FF0000"/>
                </a:solidFill>
              </a:rPr>
              <a:t>Flask</a:t>
            </a:r>
            <a:r>
              <a:rPr lang="zh-CN" altLang="zh-CN" sz="1600" b="1" dirty="0">
                <a:solidFill>
                  <a:srgbClr val="FF0000"/>
                </a:solidFill>
              </a:rPr>
              <a:t>框架</a:t>
            </a:r>
            <a:r>
              <a:rPr lang="zh-CN" altLang="zh-CN" sz="1600" dirty="0"/>
              <a:t>，能够处理部署在华为服务器上的大型模型返回的结果，并将处理后的结果传递给前端进行展示。
我们的系统代理</a:t>
            </a:r>
            <a:r>
              <a:rPr lang="zh-CN" altLang="zh-CN" sz="1600" dirty="0">
                <a:solidFill>
                  <a:srgbClr val="F30606"/>
                </a:solidFill>
              </a:rPr>
              <a:t>具备与医生和患者进行对话的功能</a:t>
            </a:r>
            <a:r>
              <a:rPr lang="zh-CN" altLang="zh-CN" sz="1600" dirty="0"/>
              <a:t>，以协助患者更深入了解自身状况，并为医生提供参考。此外，代理还能对患者的情况进行综合分析，</a:t>
            </a:r>
            <a:r>
              <a:rPr lang="zh-CN" altLang="zh-CN" sz="1600" dirty="0">
                <a:solidFill>
                  <a:srgbClr val="F70202"/>
                </a:solidFill>
              </a:rPr>
              <a:t>生成诊断单，为医生提供更全面的信息</a:t>
            </a:r>
            <a:r>
              <a:rPr lang="zh-CN" altLang="zh-CN" sz="1600" dirty="0"/>
              <a:t>。</a:t>
            </a:r>
            <a:r>
              <a:rPr lang="zh-CN" altLang="zh-CN" sz="1400" dirty="0"/>
              <a:t>
</a:t>
            </a:r>
          </a:p>
        </p:txBody>
      </p:sp>
      <p:grpSp>
        <p:nvGrpSpPr>
          <p:cNvPr id="10" name="组合 21"/>
          <p:cNvGrpSpPr/>
          <p:nvPr/>
        </p:nvGrpSpPr>
        <p:grpSpPr>
          <a:xfrm>
            <a:off x="389890" y="2013652"/>
            <a:ext cx="1101725" cy="1101725"/>
            <a:chOff x="2921" y="6530"/>
            <a:chExt cx="1735" cy="1735"/>
          </a:xfrm>
        </p:grpSpPr>
        <p:sp>
          <p:nvSpPr>
            <p:cNvPr id="11" name="椭圆 13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" name="文本框 16"/>
            <p:cNvSpPr txBox="1"/>
            <p:nvPr/>
          </p:nvSpPr>
          <p:spPr>
            <a:xfrm>
              <a:off x="3273" y="6564"/>
              <a:ext cx="1040" cy="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en-US" sz="3200">
                  <a:ln w="2540">
                    <a:solidFill>
                      <a:srgbClr val="FFFFFF"/>
                    </a:solidFill>
                  </a:ln>
                  <a:noFill/>
                  <a:latin typeface="字小魂启力黑"/>
                  <a:ea typeface="字小魂启力黑"/>
                </a:rPr>
                <a:t>03</a:t>
              </a:r>
            </a:p>
          </p:txBody>
        </p:sp>
        <p:cxnSp>
          <p:nvCxnSpPr>
            <p:cNvPr id="13" name="直接连接符 19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14" name="文本框 20"/>
            <p:cNvSpPr txBox="1"/>
            <p:nvPr/>
          </p:nvSpPr>
          <p:spPr>
            <a:xfrm>
              <a:off x="3012" y="7535"/>
              <a:ext cx="1595" cy="5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zh-CN" altLang="zh-CN" sz="1600">
                  <a:solidFill>
                    <a:srgbClr val="FFFFFF"/>
                  </a:solidFill>
                  <a:latin typeface="方正兰亭中黑简体"/>
                  <a:ea typeface="方正兰亭中黑简体"/>
                </a:rPr>
                <a:t>系统架构</a:t>
              </a:r>
            </a:p>
          </p:txBody>
        </p:sp>
      </p:grpSp>
      <p:sp>
        <p:nvSpPr>
          <p:cNvPr id="15" name="任意多边形 30"/>
          <p:cNvSpPr/>
          <p:nvPr/>
        </p:nvSpPr>
        <p:spPr>
          <a:xfrm rot="10800000">
            <a:off x="10799445" y="6269006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任意多边形 31"/>
          <p:cNvSpPr/>
          <p:nvPr/>
        </p:nvSpPr>
        <p:spPr>
          <a:xfrm>
            <a:off x="1872515" y="1523394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148298" y="3934120"/>
            <a:ext cx="5232798" cy="2278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16275" y="3189605"/>
            <a:ext cx="60813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百模千态开源大模型</a:t>
            </a:r>
            <a:r>
              <a:rPr lang="en-US" altLang="zh-CN" spc="600">
                <a:solidFill>
                  <a:srgbClr val="23447E"/>
                </a:solidFill>
                <a:latin typeface="Arial"/>
                <a:ea typeface="微软雅黑"/>
              </a:rPr>
              <a:t>AI</a:t>
            </a:r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挑战赛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75025" y="2896870"/>
            <a:ext cx="5827395" cy="349885"/>
            <a:chOff x="2214" y="2092"/>
            <a:chExt cx="7277" cy="551"/>
          </a:xfrm>
        </p:grpSpPr>
        <p:sp>
          <p:nvSpPr>
            <p:cNvPr id="8" name="任意多边形 7"/>
            <p:cNvSpPr/>
            <p:nvPr/>
          </p:nvSpPr>
          <p:spPr>
            <a:xfrm>
              <a:off x="2214" y="2397"/>
              <a:ext cx="5778" cy="246"/>
            </a:xfrm>
            <a:custGeom>
              <a:avLst/>
              <a:gdLst/>
              <a:ahLst/>
              <a:cxnLst/>
              <a:rect l="l" t="t" r="r" b="b"/>
              <a:pathLst>
                <a:path w="5778" h="246">
                  <a:moveTo>
                    <a:pt x="0" y="246"/>
                  </a:moveTo>
                  <a:lnTo>
                    <a:pt x="211" y="0"/>
                  </a:lnTo>
                  <a:lnTo>
                    <a:pt x="5778" y="17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2959" y="2092"/>
              <a:ext cx="6532" cy="251"/>
            </a:xfrm>
            <a:custGeom>
              <a:avLst/>
              <a:gdLst/>
              <a:ahLst/>
              <a:cxnLst/>
              <a:rect l="l" t="t" r="r" b="b"/>
              <a:pathLst>
                <a:path w="6532" h="251">
                  <a:moveTo>
                    <a:pt x="0" y="247"/>
                  </a:moveTo>
                  <a:lnTo>
                    <a:pt x="6273" y="251"/>
                  </a:lnTo>
                  <a:lnTo>
                    <a:pt x="6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96565" y="2085340"/>
            <a:ext cx="6282055" cy="1083310"/>
            <a:chOff x="7368" y="3211"/>
            <a:chExt cx="9893" cy="1706"/>
          </a:xfrm>
        </p:grpSpPr>
        <p:sp>
          <p:nvSpPr>
            <p:cNvPr id="5" name="文本框 4"/>
            <p:cNvSpPr txBox="1"/>
            <p:nvPr/>
          </p:nvSpPr>
          <p:spPr>
            <a:xfrm>
              <a:off x="9301" y="3211"/>
              <a:ext cx="7960" cy="1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5400" b="1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结果展示与分析</a:t>
              </a:r>
              <a:endParaRPr lang="zh-CN" altLang="zh-CN" sz="4400" b="1" dirty="0">
                <a:gradFill>
                  <a:gsLst>
                    <a:gs pos="0">
                      <a:srgbClr val="1496C7"/>
                    </a:gs>
                    <a:gs pos="50000">
                      <a:srgbClr val="0D5A9E"/>
                    </a:gs>
                    <a:gs pos="100000">
                      <a:srgbClr val="0A3883"/>
                    </a:gs>
                  </a:gsLst>
                  <a:lin ang="0" scaled="1"/>
                </a:gradFill>
                <a:latin typeface="字魂风驰黑"/>
                <a:ea typeface="字魂风驰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8" y="3477"/>
              <a:ext cx="1504" cy="1440"/>
              <a:chOff x="5572" y="3477"/>
              <a:chExt cx="1504" cy="14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572" y="3477"/>
                <a:ext cx="1380" cy="14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en-US" sz="5400">
                    <a:solidFill>
                      <a:srgbClr val="8AB2D9"/>
                    </a:solidFill>
                    <a:latin typeface="字小魂启力黑"/>
                    <a:ea typeface="字小魂启力黑"/>
                  </a:rPr>
                  <a:t>04</a:t>
                </a:r>
                <a:endParaRPr lang="en-US" altLang="en-US" sz="4400">
                  <a:solidFill>
                    <a:srgbClr val="8AB2D9"/>
                  </a:solidFill>
                  <a:latin typeface="字小魂启力黑"/>
                  <a:ea typeface="字小魂启力黑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780000">
                <a:off x="7076" y="3807"/>
                <a:ext cx="0" cy="710"/>
              </a:xfrm>
              <a:custGeom>
                <a:avLst/>
                <a:gdLst/>
                <a:ahLst/>
                <a:cxnLst/>
                <a:rect l="l" t="t" r="r" b="b"/>
                <a:pathLst>
                  <a:path h="450850">
                    <a:moveTo>
                      <a:pt x="0" y="0"/>
                    </a:moveTo>
                    <a:lnTo>
                      <a:pt x="0" y="450850"/>
                    </a:lnTo>
                  </a:path>
                </a:pathLst>
              </a:custGeom>
              <a:noFill/>
              <a:ln w="25400">
                <a:solidFill>
                  <a:srgbClr val="8AB2D9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结果展示与分析</a:t>
            </a: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85053" y="1177209"/>
            <a:ext cx="6686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sz="2400" b="1" dirty="0"/>
              <a:t>基于</a:t>
            </a:r>
            <a:r>
              <a:rPr lang="en-US" altLang="en-US" sz="2400" b="1" dirty="0"/>
              <a:t>LLM Agent</a:t>
            </a:r>
            <a:r>
              <a:rPr lang="zh-CN" altLang="zh-CN" sz="2400" b="1" dirty="0"/>
              <a:t>的医疗问诊</a:t>
            </a:r>
            <a:r>
              <a:rPr lang="zh-CN" altLang="zh-CN" sz="2400" b="1" dirty="0" smtClean="0"/>
              <a:t>系统</a:t>
            </a:r>
            <a:endParaRPr lang="zh-CN" altLang="zh-CN" sz="2400" b="1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104680" y="2371998"/>
            <a:ext cx="1202690" cy="1101725"/>
            <a:chOff x="2921" y="6530"/>
            <a:chExt cx="1894" cy="1735"/>
          </a:xfrm>
        </p:grpSpPr>
        <p:sp>
          <p:nvSpPr>
            <p:cNvPr id="25" name="椭圆 24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65" y="6731"/>
              <a:ext cx="103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>
                  <a:ln w="2540">
                    <a:solidFill>
                      <a:schemeClr val="bg1"/>
                    </a:solidFill>
                  </a:ln>
                  <a:noFill/>
                  <a:latin typeface="字小魂启力黑"/>
                  <a:ea typeface="字小魂启力黑"/>
                </a:rPr>
                <a:t>01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3027" y="7549"/>
              <a:ext cx="17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方正兰亭中黑简体"/>
                  <a:ea typeface="方正兰亭中黑简体"/>
                </a:rPr>
                <a:t>成果介绍</a:t>
              </a: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2547175" y="2033894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10800000">
            <a:off x="9823770" y="4397459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3982BDD-EA0C-4602-8645-6254808A238C}"/>
              </a:ext>
            </a:extLst>
          </p:cNvPr>
          <p:cNvGrpSpPr/>
          <p:nvPr/>
        </p:nvGrpSpPr>
        <p:grpSpPr>
          <a:xfrm>
            <a:off x="8310343" y="2349413"/>
            <a:ext cx="2227423" cy="2232424"/>
            <a:chOff x="800752" y="1176303"/>
            <a:chExt cx="2227424" cy="223242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C841A7A-0BBD-48A0-A06B-A81B01B54A4A}"/>
                </a:ext>
              </a:extLst>
            </p:cNvPr>
            <p:cNvGrpSpPr/>
            <p:nvPr/>
          </p:nvGrpSpPr>
          <p:grpSpPr>
            <a:xfrm>
              <a:off x="800752" y="1176303"/>
              <a:ext cx="2227424" cy="2232424"/>
              <a:chOff x="1529375" y="1276859"/>
              <a:chExt cx="2373418" cy="2378746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F9D05F81-FAEE-4C6A-8584-B08349FDE106}"/>
                  </a:ext>
                </a:extLst>
              </p:cNvPr>
              <p:cNvSpPr/>
              <p:nvPr/>
            </p:nvSpPr>
            <p:spPr>
              <a:xfrm>
                <a:off x="1636782" y="1386930"/>
                <a:ext cx="2158604" cy="2158604"/>
              </a:xfrm>
              <a:prstGeom prst="ellipse">
                <a:avLst/>
              </a:prstGeom>
              <a:noFill/>
              <a:ln w="19050">
                <a:solidFill>
                  <a:srgbClr val="D08298"/>
                </a:solidFill>
              </a:ln>
              <a:effectLst>
                <a:outerShdw blurRad="1016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椭圆 1">
                <a:extLst>
                  <a:ext uri="{FF2B5EF4-FFF2-40B4-BE49-F238E27FC236}">
                    <a16:creationId xmlns:a16="http://schemas.microsoft.com/office/drawing/2014/main" id="{AF56CF80-1476-48CB-BA30-4806FEEE7940}"/>
                  </a:ext>
                </a:extLst>
              </p:cNvPr>
              <p:cNvSpPr/>
              <p:nvPr/>
            </p:nvSpPr>
            <p:spPr>
              <a:xfrm>
                <a:off x="1529375" y="1276859"/>
                <a:ext cx="2373418" cy="2378746"/>
              </a:xfrm>
              <a:custGeom>
                <a:avLst/>
                <a:gdLst/>
                <a:ahLst/>
                <a:cxnLst/>
                <a:rect l="l" t="t" r="r" b="b"/>
                <a:pathLst>
                  <a:path w="2373418" h="2378746">
                    <a:moveTo>
                      <a:pt x="1189373" y="0"/>
                    </a:moveTo>
                    <a:lnTo>
                      <a:pt x="1189373" y="287688"/>
                    </a:lnTo>
                    <a:cubicBezTo>
                      <a:pt x="691386" y="287688"/>
                      <a:pt x="287688" y="691386"/>
                      <a:pt x="287688" y="1189373"/>
                    </a:cubicBezTo>
                    <a:cubicBezTo>
                      <a:pt x="287688" y="1687360"/>
                      <a:pt x="691386" y="2091058"/>
                      <a:pt x="1189373" y="2091058"/>
                    </a:cubicBezTo>
                    <a:cubicBezTo>
                      <a:pt x="1651642" y="2091058"/>
                      <a:pt x="2032663" y="1743194"/>
                      <a:pt x="2084369" y="1294891"/>
                    </a:cubicBezTo>
                    <a:lnTo>
                      <a:pt x="2373418" y="1294891"/>
                    </a:lnTo>
                    <a:cubicBezTo>
                      <a:pt x="2320695" y="1902370"/>
                      <a:pt x="1810666" y="2378746"/>
                      <a:pt x="1189373" y="2378746"/>
                    </a:cubicBezTo>
                    <a:cubicBezTo>
                      <a:pt x="532500" y="2378746"/>
                      <a:pt x="0" y="1846246"/>
                      <a:pt x="0" y="1189373"/>
                    </a:cubicBezTo>
                    <a:cubicBezTo>
                      <a:pt x="0" y="532500"/>
                      <a:pt x="532500" y="0"/>
                      <a:pt x="1189373" y="0"/>
                    </a:cubicBezTo>
                    <a:close/>
                  </a:path>
                </a:pathLst>
              </a:custGeom>
              <a:solidFill>
                <a:srgbClr val="D0829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0C2A43E7-3475-4AB8-AFDF-0805E882B1B0}"/>
                </a:ext>
              </a:extLst>
            </p:cNvPr>
            <p:cNvSpPr txBox="1"/>
            <p:nvPr/>
          </p:nvSpPr>
          <p:spPr>
            <a:xfrm>
              <a:off x="1850330" y="2288609"/>
              <a:ext cx="184730" cy="381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endParaRPr lang="zh-CN" altLang="en-US" sz="1600" b="1" dirty="0">
                <a:solidFill>
                  <a:schemeClr val="bg2">
                    <a:lumMod val="25000"/>
                    <a:alpha val="80000"/>
                  </a:schemeClr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B7448E-B0E1-46FF-A14F-809913D48B0E}"/>
              </a:ext>
            </a:extLst>
          </p:cNvPr>
          <p:cNvGrpSpPr/>
          <p:nvPr/>
        </p:nvGrpSpPr>
        <p:grpSpPr>
          <a:xfrm>
            <a:off x="8339553" y="4656993"/>
            <a:ext cx="2198213" cy="1170138"/>
            <a:chOff x="829963" y="3483883"/>
            <a:chExt cx="2198213" cy="117013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FAADC65-8E04-43D0-B15A-0A5AC2387FA2}"/>
                </a:ext>
              </a:extLst>
            </p:cNvPr>
            <p:cNvSpPr/>
            <p:nvPr/>
          </p:nvSpPr>
          <p:spPr>
            <a:xfrm>
              <a:off x="901552" y="3483883"/>
              <a:ext cx="2126624" cy="70717"/>
            </a:xfrm>
            <a:prstGeom prst="rect">
              <a:avLst/>
            </a:prstGeom>
            <a:solidFill>
              <a:srgbClr val="D08298">
                <a:alpha val="7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B6CFA5-EC1D-457E-9CEF-6EE3CCFC5983}"/>
                </a:ext>
              </a:extLst>
            </p:cNvPr>
            <p:cNvSpPr/>
            <p:nvPr/>
          </p:nvSpPr>
          <p:spPr>
            <a:xfrm>
              <a:off x="829963" y="3632588"/>
              <a:ext cx="2198213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1016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形成诊断之后访问医疗系统，自动填写、开具诊断单</a:t>
              </a:r>
              <a:endParaRPr lang="zh-CN" altLang="en-US" sz="1600" b="1" dirty="0">
                <a:solidFill>
                  <a:schemeClr val="bg2">
                    <a:lumMod val="25000"/>
                  </a:schemeClr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7C973DB-D1F1-4AD7-B355-25F8E4C29AF0}"/>
              </a:ext>
            </a:extLst>
          </p:cNvPr>
          <p:cNvGrpSpPr/>
          <p:nvPr/>
        </p:nvGrpSpPr>
        <p:grpSpPr>
          <a:xfrm>
            <a:off x="2470184" y="2353685"/>
            <a:ext cx="2126625" cy="2129124"/>
            <a:chOff x="3540169" y="1176303"/>
            <a:chExt cx="2126625" cy="2129124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5A33F779-84E0-4634-B52C-A016CEEE958B}"/>
                </a:ext>
              </a:extLst>
            </p:cNvPr>
            <p:cNvSpPr/>
            <p:nvPr/>
          </p:nvSpPr>
          <p:spPr>
            <a:xfrm>
              <a:off x="3540169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FBBC04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椭圆 1">
              <a:extLst>
                <a:ext uri="{FF2B5EF4-FFF2-40B4-BE49-F238E27FC236}">
                  <a16:creationId xmlns:a16="http://schemas.microsoft.com/office/drawing/2014/main" id="{362E0D2B-DB41-4AD9-A9EE-E40DB0FA4F96}"/>
                </a:ext>
              </a:extLst>
            </p:cNvPr>
            <p:cNvSpPr/>
            <p:nvPr/>
          </p:nvSpPr>
          <p:spPr>
            <a:xfrm>
              <a:off x="3577963" y="2288243"/>
              <a:ext cx="2088831" cy="1017184"/>
            </a:xfrm>
            <a:custGeom>
              <a:avLst/>
              <a:gdLst/>
              <a:ahLst/>
              <a:cxnLst/>
              <a:rect l="l" t="t" r="r" b="b"/>
              <a:pathLst>
                <a:path w="2088831" h="1017184">
                  <a:moveTo>
                    <a:pt x="1817562" y="0"/>
                  </a:moveTo>
                  <a:lnTo>
                    <a:pt x="2088831" y="0"/>
                  </a:lnTo>
                  <a:cubicBezTo>
                    <a:pt x="2039351" y="570111"/>
                    <a:pt x="1560695" y="1017184"/>
                    <a:pt x="977619" y="1017184"/>
                  </a:cubicBezTo>
                  <a:cubicBezTo>
                    <a:pt x="556457" y="1017184"/>
                    <a:pt x="189775" y="783931"/>
                    <a:pt x="0" y="439399"/>
                  </a:cubicBezTo>
                  <a:lnTo>
                    <a:pt x="248210" y="323051"/>
                  </a:lnTo>
                  <a:cubicBezTo>
                    <a:pt x="391494" y="577373"/>
                    <a:pt x="664725" y="747193"/>
                    <a:pt x="977619" y="747193"/>
                  </a:cubicBezTo>
                  <a:cubicBezTo>
                    <a:pt x="1411453" y="747193"/>
                    <a:pt x="1769037" y="420726"/>
                    <a:pt x="1817562" y="0"/>
                  </a:cubicBezTo>
                  <a:close/>
                </a:path>
              </a:pathLst>
            </a:custGeom>
            <a:solidFill>
              <a:srgbClr val="FBBC04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FD59347-F8B0-4574-A747-A7B6176BE47B}"/>
              </a:ext>
            </a:extLst>
          </p:cNvPr>
          <p:cNvGrpSpPr/>
          <p:nvPr/>
        </p:nvGrpSpPr>
        <p:grpSpPr>
          <a:xfrm>
            <a:off x="2373306" y="4660456"/>
            <a:ext cx="2295900" cy="850860"/>
            <a:chOff x="3443290" y="3483074"/>
            <a:chExt cx="2295900" cy="85086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2934DBE-9518-4C54-B9D5-5E78B883BB5D}"/>
                </a:ext>
              </a:extLst>
            </p:cNvPr>
            <p:cNvSpPr/>
            <p:nvPr/>
          </p:nvSpPr>
          <p:spPr>
            <a:xfrm>
              <a:off x="3540169" y="3483074"/>
              <a:ext cx="2126624" cy="70717"/>
            </a:xfrm>
            <a:prstGeom prst="rect">
              <a:avLst/>
            </a:prstGeom>
            <a:solidFill>
              <a:srgbClr val="4285F4">
                <a:alpha val="7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674658C-5C3F-4346-8033-13C0FAE9D909}"/>
                </a:ext>
              </a:extLst>
            </p:cNvPr>
            <p:cNvSpPr/>
            <p:nvPr/>
          </p:nvSpPr>
          <p:spPr>
            <a:xfrm>
              <a:off x="3443290" y="3632588"/>
              <a:ext cx="2295900" cy="701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1016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为大语言模型提供了接口调用能力</a:t>
              </a:r>
              <a:endParaRPr lang="zh-CN" altLang="en-US" sz="1600" b="1" dirty="0">
                <a:solidFill>
                  <a:schemeClr val="bg2">
                    <a:lumMod val="25000"/>
                  </a:schemeClr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0537DEF-8C23-4C86-AA42-CF68C424CA63}"/>
              </a:ext>
            </a:extLst>
          </p:cNvPr>
          <p:cNvGrpSpPr/>
          <p:nvPr/>
        </p:nvGrpSpPr>
        <p:grpSpPr>
          <a:xfrm>
            <a:off x="5402504" y="2353685"/>
            <a:ext cx="2126625" cy="2129124"/>
            <a:chOff x="3540169" y="1176303"/>
            <a:chExt cx="2126625" cy="2129124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19657B9-B0CE-41E8-A6F7-2C612D99A7CC}"/>
                </a:ext>
              </a:extLst>
            </p:cNvPr>
            <p:cNvSpPr/>
            <p:nvPr/>
          </p:nvSpPr>
          <p:spPr>
            <a:xfrm>
              <a:off x="3540169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18BEAA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1">
              <a:extLst>
                <a:ext uri="{FF2B5EF4-FFF2-40B4-BE49-F238E27FC236}">
                  <a16:creationId xmlns:a16="http://schemas.microsoft.com/office/drawing/2014/main" id="{0BD0DAE4-3EF7-4736-A5EF-5274CA80332F}"/>
                </a:ext>
              </a:extLst>
            </p:cNvPr>
            <p:cNvSpPr/>
            <p:nvPr/>
          </p:nvSpPr>
          <p:spPr>
            <a:xfrm>
              <a:off x="3577963" y="2288243"/>
              <a:ext cx="2088831" cy="1017184"/>
            </a:xfrm>
            <a:custGeom>
              <a:avLst/>
              <a:gdLst/>
              <a:ahLst/>
              <a:cxnLst/>
              <a:rect l="l" t="t" r="r" b="b"/>
              <a:pathLst>
                <a:path w="2088831" h="1017184">
                  <a:moveTo>
                    <a:pt x="1817562" y="0"/>
                  </a:moveTo>
                  <a:lnTo>
                    <a:pt x="2088831" y="0"/>
                  </a:lnTo>
                  <a:cubicBezTo>
                    <a:pt x="2039351" y="570111"/>
                    <a:pt x="1560695" y="1017184"/>
                    <a:pt x="977619" y="1017184"/>
                  </a:cubicBezTo>
                  <a:cubicBezTo>
                    <a:pt x="556457" y="1017184"/>
                    <a:pt x="189775" y="783931"/>
                    <a:pt x="0" y="439399"/>
                  </a:cubicBezTo>
                  <a:lnTo>
                    <a:pt x="248210" y="323051"/>
                  </a:lnTo>
                  <a:cubicBezTo>
                    <a:pt x="391494" y="577373"/>
                    <a:pt x="664725" y="747193"/>
                    <a:pt x="977619" y="747193"/>
                  </a:cubicBezTo>
                  <a:cubicBezTo>
                    <a:pt x="1411453" y="747193"/>
                    <a:pt x="1769037" y="420726"/>
                    <a:pt x="1817562" y="0"/>
                  </a:cubicBezTo>
                  <a:close/>
                </a:path>
              </a:pathLst>
            </a:custGeom>
            <a:solidFill>
              <a:srgbClr val="62AEBD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2ECC35B-3DAF-46AC-972E-B284B15725C0}"/>
              </a:ext>
            </a:extLst>
          </p:cNvPr>
          <p:cNvGrpSpPr/>
          <p:nvPr/>
        </p:nvGrpSpPr>
        <p:grpSpPr>
          <a:xfrm>
            <a:off x="5305626" y="4660456"/>
            <a:ext cx="2295900" cy="850860"/>
            <a:chOff x="3443290" y="3483074"/>
            <a:chExt cx="2295900" cy="85086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7C5D24D-6799-48C9-A296-528204718632}"/>
                </a:ext>
              </a:extLst>
            </p:cNvPr>
            <p:cNvSpPr/>
            <p:nvPr/>
          </p:nvSpPr>
          <p:spPr>
            <a:xfrm>
              <a:off x="3540169" y="3483074"/>
              <a:ext cx="2126624" cy="70717"/>
            </a:xfrm>
            <a:prstGeom prst="rect">
              <a:avLst/>
            </a:prstGeom>
            <a:solidFill>
              <a:srgbClr val="5FB79C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FBDED99-F7FF-442F-AD4C-7FD93EFFF171}"/>
                </a:ext>
              </a:extLst>
            </p:cNvPr>
            <p:cNvSpPr/>
            <p:nvPr/>
          </p:nvSpPr>
          <p:spPr>
            <a:xfrm>
              <a:off x="3443290" y="3632588"/>
              <a:ext cx="2295900" cy="701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</a:pPr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effectLst>
                    <a:outerShdw blurRad="1016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提供友好易用的多轮对</a:t>
              </a:r>
              <a:r>
                <a:rPr lang="zh-CN" altLang="en-US" sz="1600" b="1" dirty="0" smtClean="0">
                  <a:solidFill>
                    <a:schemeClr val="bg2">
                      <a:lumMod val="25000"/>
                    </a:schemeClr>
                  </a:solidFill>
                  <a:effectLst>
                    <a:outerShdw blurRad="1016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话界面</a:t>
              </a:r>
              <a:endParaRPr lang="zh-CN" altLang="en-US" sz="1600" b="1" dirty="0">
                <a:solidFill>
                  <a:schemeClr val="bg2">
                    <a:lumMod val="25000"/>
                  </a:schemeClr>
                </a:solidFill>
                <a:effectLst>
                  <a:outerShdw blurRad="1016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形 51">
            <a:extLst>
              <a:ext uri="{FF2B5EF4-FFF2-40B4-BE49-F238E27FC236}">
                <a16:creationId xmlns:a16="http://schemas.microsoft.com/office/drawing/2014/main" id="{72CCB4FA-BB9F-4D6B-AB6D-B668882B3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6014538" y="2919894"/>
            <a:ext cx="689141" cy="689141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DE94818-E924-4225-9AC4-6D12D11AED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/>
        </p:blipFill>
        <p:spPr>
          <a:xfrm>
            <a:off x="3187881" y="3007338"/>
            <a:ext cx="666750" cy="666750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7" name="图形 2">
            <a:extLst>
              <a:ext uri="{FF2B5EF4-FFF2-40B4-BE49-F238E27FC236}">
                <a16:creationId xmlns:a16="http://schemas.microsoft.com/office/drawing/2014/main" id="{D95B6B03-458A-44BF-9D0A-2913898780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11867" y="3007338"/>
            <a:ext cx="525174" cy="495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335280" y="778326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6205" y="467995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237616" y="113031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结果展示与分析</a:t>
            </a: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out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/>
        </p:blipFill>
        <p:spPr>
          <a:xfrm>
            <a:off x="2125978" y="1616112"/>
            <a:ext cx="9394041" cy="4990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25978" y="836294"/>
            <a:ext cx="9394041" cy="7386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 smtClean="0"/>
              <a:t>该</a:t>
            </a:r>
            <a:r>
              <a:rPr lang="zh-CN" altLang="zh-CN" sz="1400" dirty="0" smtClean="0"/>
              <a:t>医疗助手</a:t>
            </a:r>
            <a:r>
              <a:rPr lang="zh-CN" altLang="en-US" sz="1400" dirty="0" smtClean="0"/>
              <a:t>系统</a:t>
            </a:r>
            <a:r>
              <a:rPr lang="zh-CN" altLang="zh-CN" sz="1400" dirty="0" smtClean="0"/>
              <a:t>整合</a:t>
            </a:r>
            <a:r>
              <a:rPr lang="zh-CN" altLang="zh-CN" sz="1400" dirty="0"/>
              <a:t>了前端技术（</a:t>
            </a:r>
            <a:r>
              <a:rPr lang="en-US" altLang="en-US" sz="1400" dirty="0" err="1"/>
              <a:t>Vue</a:t>
            </a:r>
            <a:r>
              <a:rPr lang="zh-CN" altLang="zh-CN" sz="1400" dirty="0"/>
              <a:t>和</a:t>
            </a:r>
            <a:r>
              <a:rPr lang="en-US" altLang="en-US" sz="1400" dirty="0"/>
              <a:t>Tailwind</a:t>
            </a:r>
            <a:r>
              <a:rPr lang="zh-CN" altLang="zh-CN" sz="1400" dirty="0"/>
              <a:t>）和后端技术（</a:t>
            </a:r>
            <a:r>
              <a:rPr lang="en-US" altLang="en-US" sz="1400" dirty="0"/>
              <a:t>Flask</a:t>
            </a:r>
            <a:r>
              <a:rPr lang="zh-CN" altLang="zh-CN" sz="1400" dirty="0" smtClean="0"/>
              <a:t>），</a:t>
            </a:r>
            <a:r>
              <a:rPr lang="zh-CN" altLang="zh-CN" sz="1400" dirty="0"/>
              <a:t>使其能够高效地处理大型模型的输出</a:t>
            </a:r>
            <a:r>
              <a:rPr lang="zh-CN" altLang="zh-CN" sz="1400" dirty="0" smtClean="0"/>
              <a:t>，</a:t>
            </a:r>
            <a:r>
              <a:rPr lang="zh-CN" altLang="zh-CN" sz="1400" dirty="0" smtClean="0">
                <a:solidFill>
                  <a:srgbClr val="FE0505"/>
                </a:solidFill>
              </a:rPr>
              <a:t>提供</a:t>
            </a:r>
            <a:r>
              <a:rPr lang="zh-CN" altLang="zh-CN" sz="1400" dirty="0">
                <a:solidFill>
                  <a:srgbClr val="FE0505"/>
                </a:solidFill>
              </a:rPr>
              <a:t>用户友好的</a:t>
            </a:r>
            <a:r>
              <a:rPr lang="zh-CN" altLang="zh-CN" sz="1400" dirty="0" smtClean="0">
                <a:solidFill>
                  <a:srgbClr val="FE0505"/>
                </a:solidFill>
              </a:rPr>
              <a:t>界面</a:t>
            </a:r>
            <a:r>
              <a:rPr lang="zh-CN" altLang="en-US" sz="1400" dirty="0" smtClean="0">
                <a:solidFill>
                  <a:srgbClr val="FE0505"/>
                </a:solidFill>
              </a:rPr>
              <a:t>体验</a:t>
            </a:r>
            <a:r>
              <a:rPr lang="zh-CN" altLang="zh-CN" sz="1400" dirty="0" smtClean="0">
                <a:solidFill>
                  <a:srgbClr val="FE0505"/>
                </a:solidFill>
              </a:rPr>
              <a:t>和</a:t>
            </a:r>
            <a:r>
              <a:rPr lang="zh-CN" altLang="zh-CN" sz="1400" dirty="0">
                <a:solidFill>
                  <a:srgbClr val="FE0505"/>
                </a:solidFill>
              </a:rPr>
              <a:t>智能的医疗对话功能</a:t>
            </a:r>
            <a:r>
              <a:rPr lang="zh-CN" altLang="zh-CN" sz="1400" dirty="0"/>
              <a:t>。</a:t>
            </a:r>
            <a:endParaRPr lang="zh-CN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/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-258" y="162843"/>
            <a:ext cx="12184896" cy="68574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16275" y="3189605"/>
            <a:ext cx="60813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百模千态开源大模型</a:t>
            </a:r>
            <a:r>
              <a:rPr lang="en-US" altLang="zh-CN" spc="600">
                <a:solidFill>
                  <a:srgbClr val="23447E"/>
                </a:solidFill>
                <a:latin typeface="Arial"/>
                <a:ea typeface="微软雅黑"/>
              </a:rPr>
              <a:t>AI</a:t>
            </a:r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挑战赛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75025" y="2896870"/>
            <a:ext cx="5827395" cy="349885"/>
            <a:chOff x="2214" y="2092"/>
            <a:chExt cx="7277" cy="551"/>
          </a:xfrm>
        </p:grpSpPr>
        <p:sp>
          <p:nvSpPr>
            <p:cNvPr id="8" name="任意多边形 7"/>
            <p:cNvSpPr/>
            <p:nvPr/>
          </p:nvSpPr>
          <p:spPr>
            <a:xfrm>
              <a:off x="2214" y="2397"/>
              <a:ext cx="5778" cy="246"/>
            </a:xfrm>
            <a:custGeom>
              <a:avLst/>
              <a:gdLst/>
              <a:ahLst/>
              <a:cxnLst/>
              <a:rect l="l" t="t" r="r" b="b"/>
              <a:pathLst>
                <a:path w="5778" h="246">
                  <a:moveTo>
                    <a:pt x="0" y="246"/>
                  </a:moveTo>
                  <a:lnTo>
                    <a:pt x="211" y="0"/>
                  </a:lnTo>
                  <a:lnTo>
                    <a:pt x="5778" y="17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2959" y="2092"/>
              <a:ext cx="6532" cy="251"/>
            </a:xfrm>
            <a:custGeom>
              <a:avLst/>
              <a:gdLst/>
              <a:ahLst/>
              <a:cxnLst/>
              <a:rect l="l" t="t" r="r" b="b"/>
              <a:pathLst>
                <a:path w="6532" h="251">
                  <a:moveTo>
                    <a:pt x="0" y="247"/>
                  </a:moveTo>
                  <a:lnTo>
                    <a:pt x="6273" y="251"/>
                  </a:lnTo>
                  <a:lnTo>
                    <a:pt x="6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56990" y="2176145"/>
            <a:ext cx="4883785" cy="923290"/>
            <a:chOff x="7368" y="3477"/>
            <a:chExt cx="7691" cy="1454"/>
          </a:xfrm>
        </p:grpSpPr>
        <p:sp>
          <p:nvSpPr>
            <p:cNvPr id="5" name="文本框 4"/>
            <p:cNvSpPr txBox="1"/>
            <p:nvPr/>
          </p:nvSpPr>
          <p:spPr>
            <a:xfrm>
              <a:off x="9290" y="3477"/>
              <a:ext cx="5769" cy="1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l"/>
              <a:r>
                <a:rPr lang="zh-CN" altLang="zh-CN" sz="5400" b="1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总结</a:t>
              </a:r>
              <a:r>
                <a:rPr lang="zh-CN" altLang="zh-CN" sz="5400" b="1" i="0" strike="noStrike" spc="0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与展望</a:t>
              </a:r>
              <a:endParaRPr lang="zh-CN" altLang="zh-CN" sz="4400" b="1" dirty="0">
                <a:gradFill>
                  <a:gsLst>
                    <a:gs pos="0">
                      <a:srgbClr val="1496C7"/>
                    </a:gs>
                    <a:gs pos="50000">
                      <a:srgbClr val="0D5A9E"/>
                    </a:gs>
                    <a:gs pos="100000">
                      <a:srgbClr val="0A3883"/>
                    </a:gs>
                  </a:gsLst>
                  <a:lin ang="0" scaled="1"/>
                </a:gradFill>
                <a:latin typeface="字魂风驰黑"/>
                <a:ea typeface="字魂风驰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8" y="3477"/>
              <a:ext cx="1504" cy="1440"/>
              <a:chOff x="5572" y="3477"/>
              <a:chExt cx="1504" cy="14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572" y="3477"/>
                <a:ext cx="1380" cy="14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en-US" sz="5400">
                    <a:solidFill>
                      <a:srgbClr val="8AB2D9"/>
                    </a:solidFill>
                    <a:latin typeface="字小魂启力黑"/>
                    <a:ea typeface="字小魂启力黑"/>
                  </a:rPr>
                  <a:t>05</a:t>
                </a:r>
                <a:endParaRPr lang="en-US" altLang="en-US" sz="4400">
                  <a:solidFill>
                    <a:srgbClr val="8AB2D9"/>
                  </a:solidFill>
                  <a:latin typeface="字小魂启力黑"/>
                  <a:ea typeface="字小魂启力黑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780000">
                <a:off x="7076" y="3807"/>
                <a:ext cx="0" cy="710"/>
              </a:xfrm>
              <a:custGeom>
                <a:avLst/>
                <a:gdLst/>
                <a:ahLst/>
                <a:cxnLst/>
                <a:rect l="l" t="t" r="r" b="b"/>
                <a:pathLst>
                  <a:path h="450850">
                    <a:moveTo>
                      <a:pt x="0" y="0"/>
                    </a:moveTo>
                    <a:lnTo>
                      <a:pt x="0" y="450850"/>
                    </a:lnTo>
                  </a:path>
                </a:pathLst>
              </a:custGeom>
              <a:noFill/>
              <a:ln w="25400">
                <a:solidFill>
                  <a:srgbClr val="8AB2D9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总结（亮点、不足）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467735" y="2356721"/>
            <a:ext cx="6686550" cy="1739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/>
              <a:t>作出了许多尝试，使用了诸如：</a:t>
            </a:r>
            <a:r>
              <a:rPr lang="zh-CN" altLang="zh-CN" dirty="0">
                <a:solidFill>
                  <a:srgbClr val="FF0000"/>
                </a:solidFill>
              </a:rPr>
              <a:t>提示词优化，专业领域数据微调，外挂数据库</a:t>
            </a:r>
            <a:r>
              <a:rPr lang="zh-CN" altLang="zh-CN" dirty="0"/>
              <a:t>等，从多方面多维度对模型优化进行尝试。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/>
              <a:t>基于</a:t>
            </a:r>
            <a:r>
              <a:rPr lang="en-US" altLang="en-US" dirty="0"/>
              <a:t>LLM</a:t>
            </a:r>
            <a:r>
              <a:rPr lang="zh-CN" altLang="zh-CN" dirty="0"/>
              <a:t>构建的</a:t>
            </a:r>
            <a:r>
              <a:rPr lang="en-US" altLang="en-US" dirty="0"/>
              <a:t>Agent</a:t>
            </a:r>
            <a:r>
              <a:rPr lang="zh-CN" altLang="zh-CN" dirty="0"/>
              <a:t>使其不仅仅局限于文本生成类任务，更能主动访问系统，做出行动，应用更加广泛。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67735" y="4726305"/>
            <a:ext cx="668655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zh-CN" dirty="0"/>
              <a:t>出于技术能力限制，对于训练、微调方面的代码没有进行改动。如果能对训练代码、超参数调优，或能达到更好的表现。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64678" y="4502785"/>
            <a:ext cx="1101725" cy="1101725"/>
            <a:chOff x="2921" y="6530"/>
            <a:chExt cx="1735" cy="1735"/>
          </a:xfrm>
        </p:grpSpPr>
        <p:sp>
          <p:nvSpPr>
            <p:cNvPr id="14" name="椭圆 13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65" y="6741"/>
              <a:ext cx="1030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>
                  <a:ln w="2540">
                    <a:solidFill>
                      <a:schemeClr val="bg1"/>
                    </a:solidFill>
                  </a:ln>
                  <a:noFill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1" name="文本框 20"/>
            <p:cNvSpPr txBox="1"/>
            <p:nvPr/>
          </p:nvSpPr>
          <p:spPr>
            <a:xfrm>
              <a:off x="2999" y="7578"/>
              <a:ext cx="1580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有待改进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888490" y="2675808"/>
            <a:ext cx="1417320" cy="1101725"/>
            <a:chOff x="2921" y="6530"/>
            <a:chExt cx="2232" cy="1735"/>
          </a:xfrm>
        </p:grpSpPr>
        <p:sp>
          <p:nvSpPr>
            <p:cNvPr id="25" name="椭圆 24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65" y="6731"/>
              <a:ext cx="1030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ln w="2540">
                    <a:solidFill>
                      <a:schemeClr val="bg1"/>
                    </a:solidFill>
                  </a:ln>
                  <a:noFill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3365" y="7596"/>
              <a:ext cx="17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亮点</a:t>
              </a: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3350260" y="2229086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10800000">
            <a:off x="9327515" y="4000500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 rot="10800000">
            <a:off x="9327515" y="5470525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3350260" y="4491355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56074" y="1318711"/>
            <a:ext cx="2880360" cy="1014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6000">
                <a:solidFill>
                  <a:srgbClr val="0C4F95"/>
                </a:solidFill>
                <a:latin typeface="字魂风驰黑"/>
                <a:ea typeface="字魂风驰黑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41" name="文本框 15"/>
          <p:cNvSpPr txBox="1"/>
          <p:nvPr/>
        </p:nvSpPr>
        <p:spPr>
          <a:xfrm>
            <a:off x="2316207" y="1655327"/>
            <a:ext cx="272415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2400" b="1" dirty="0">
                <a:solidFill>
                  <a:srgbClr val="0C4F95"/>
                </a:solidFill>
                <a:latin typeface="方正兰亭中黑简体"/>
                <a:ea typeface="方正兰亭中黑简体"/>
              </a:rPr>
              <a:t>团队介绍</a:t>
            </a:r>
            <a:endParaRPr lang="zh-CN" altLang="zh-CN" b="1" dirty="0">
              <a:solidFill>
                <a:srgbClr val="0C4F95"/>
              </a:solidFill>
              <a:latin typeface="方正兰亭中黑简体"/>
              <a:ea typeface="方正兰亭中黑简体"/>
            </a:endParaRPr>
          </a:p>
        </p:txBody>
      </p:sp>
      <p:grpSp>
        <p:nvGrpSpPr>
          <p:cNvPr id="42" name="组合 20"/>
          <p:cNvGrpSpPr/>
          <p:nvPr/>
        </p:nvGrpSpPr>
        <p:grpSpPr>
          <a:xfrm>
            <a:off x="1595374" y="2176780"/>
            <a:ext cx="4368800" cy="104775"/>
            <a:chOff x="5108895" y="1755823"/>
            <a:chExt cx="4368744" cy="104859"/>
          </a:xfrm>
          <a:solidFill>
            <a:srgbClr val="0C4F95"/>
          </a:solidFill>
        </p:grpSpPr>
        <p:cxnSp>
          <p:nvCxnSpPr>
            <p:cNvPr id="43" name="直接连接符 42"/>
            <p:cNvCxnSpPr/>
            <p:nvPr/>
          </p:nvCxnSpPr>
          <p:spPr>
            <a:xfrm flipV="1">
              <a:off x="5108895" y="1808253"/>
              <a:ext cx="4362276" cy="1"/>
            </a:xfrm>
            <a:prstGeom prst="lin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</p:cxnSp>
        <p:sp>
          <p:nvSpPr>
            <p:cNvPr id="44" name="椭圆 43"/>
            <p:cNvSpPr/>
            <p:nvPr/>
          </p:nvSpPr>
          <p:spPr>
            <a:xfrm>
              <a:off x="9372780" y="1755823"/>
              <a:ext cx="104859" cy="104859"/>
            </a:xfrm>
            <a:prstGeom prst="ellips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 sz="1200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48" name="文本框 57"/>
          <p:cNvSpPr txBox="1"/>
          <p:nvPr/>
        </p:nvSpPr>
        <p:spPr>
          <a:xfrm>
            <a:off x="2936920" y="2536507"/>
            <a:ext cx="272415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2400" b="1" dirty="0">
                <a:solidFill>
                  <a:srgbClr val="0C4F95"/>
                </a:solidFill>
                <a:latin typeface="方正兰亭中黑简体"/>
                <a:ea typeface="方正兰亭中黑简体"/>
              </a:rPr>
              <a:t>问题背景分析</a:t>
            </a:r>
            <a:endParaRPr lang="zh-CN" altLang="zh-CN" b="1" dirty="0">
              <a:solidFill>
                <a:srgbClr val="0C4F95"/>
              </a:solidFill>
              <a:latin typeface="方正兰亭中黑简体"/>
              <a:ea typeface="方正兰亭中黑简体"/>
            </a:endParaRPr>
          </a:p>
        </p:txBody>
      </p:sp>
      <p:grpSp>
        <p:nvGrpSpPr>
          <p:cNvPr id="49" name="组合 58"/>
          <p:cNvGrpSpPr/>
          <p:nvPr/>
        </p:nvGrpSpPr>
        <p:grpSpPr>
          <a:xfrm>
            <a:off x="2216086" y="3078480"/>
            <a:ext cx="3113195" cy="104775"/>
            <a:chOff x="5108895" y="1754235"/>
            <a:chExt cx="3113155" cy="104859"/>
          </a:xfrm>
          <a:solidFill>
            <a:srgbClr val="0C4F95"/>
          </a:solidFill>
        </p:grpSpPr>
        <p:cxnSp>
          <p:nvCxnSpPr>
            <p:cNvPr id="50" name="直接连接符 49"/>
            <p:cNvCxnSpPr/>
            <p:nvPr/>
          </p:nvCxnSpPr>
          <p:spPr>
            <a:xfrm flipV="1">
              <a:off x="5108895" y="1808254"/>
              <a:ext cx="3060725" cy="1"/>
            </a:xfrm>
            <a:prstGeom prst="lin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</p:cxnSp>
        <p:sp>
          <p:nvSpPr>
            <p:cNvPr id="51" name="椭圆 50"/>
            <p:cNvSpPr/>
            <p:nvPr/>
          </p:nvSpPr>
          <p:spPr>
            <a:xfrm>
              <a:off x="8117191" y="1754235"/>
              <a:ext cx="104859" cy="104859"/>
            </a:xfrm>
            <a:prstGeom prst="ellips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 sz="1200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55" name="文本框 64"/>
          <p:cNvSpPr txBox="1"/>
          <p:nvPr/>
        </p:nvSpPr>
        <p:spPr>
          <a:xfrm>
            <a:off x="2316207" y="3556616"/>
            <a:ext cx="272415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2400" b="1">
                <a:solidFill>
                  <a:srgbClr val="0C4F95"/>
                </a:solidFill>
                <a:latin typeface="方正兰亭中黑简体"/>
                <a:ea typeface="方正兰亭中黑简体"/>
              </a:rPr>
              <a:t>算法设计及优化</a:t>
            </a:r>
            <a:endParaRPr lang="zh-CN" altLang="zh-CN" b="1">
              <a:solidFill>
                <a:srgbClr val="0C4F95"/>
              </a:solidFill>
              <a:latin typeface="方正兰亭中黑简体"/>
              <a:ea typeface="方正兰亭中黑简体"/>
            </a:endParaRPr>
          </a:p>
        </p:txBody>
      </p:sp>
      <p:grpSp>
        <p:nvGrpSpPr>
          <p:cNvPr id="56" name="组合 65"/>
          <p:cNvGrpSpPr/>
          <p:nvPr/>
        </p:nvGrpSpPr>
        <p:grpSpPr>
          <a:xfrm>
            <a:off x="1579500" y="4075429"/>
            <a:ext cx="2397232" cy="104775"/>
            <a:chOff x="5108895" y="1746289"/>
            <a:chExt cx="2397201" cy="104859"/>
          </a:xfrm>
          <a:solidFill>
            <a:srgbClr val="0C4F95"/>
          </a:solidFill>
        </p:grpSpPr>
        <p:cxnSp>
          <p:nvCxnSpPr>
            <p:cNvPr id="57" name="直接连接符 56"/>
            <p:cNvCxnSpPr/>
            <p:nvPr/>
          </p:nvCxnSpPr>
          <p:spPr>
            <a:xfrm flipV="1">
              <a:off x="5108895" y="1788843"/>
              <a:ext cx="2344771" cy="19412"/>
            </a:xfrm>
            <a:prstGeom prst="lin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</p:cxnSp>
        <p:sp>
          <p:nvSpPr>
            <p:cNvPr id="58" name="椭圆 57"/>
            <p:cNvSpPr/>
            <p:nvPr/>
          </p:nvSpPr>
          <p:spPr>
            <a:xfrm>
              <a:off x="7401237" y="1746289"/>
              <a:ext cx="104859" cy="104859"/>
            </a:xfrm>
            <a:prstGeom prst="ellips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 sz="1200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62" name="文本框 71"/>
          <p:cNvSpPr txBox="1"/>
          <p:nvPr/>
        </p:nvSpPr>
        <p:spPr>
          <a:xfrm>
            <a:off x="2882244" y="4429974"/>
            <a:ext cx="272415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2400" b="1" dirty="0">
                <a:solidFill>
                  <a:srgbClr val="0C4F95"/>
                </a:solidFill>
                <a:latin typeface="方正兰亭中黑简体"/>
                <a:ea typeface="方正兰亭中黑简体"/>
              </a:rPr>
              <a:t>结果展示与分析</a:t>
            </a:r>
            <a:endParaRPr lang="zh-CN" altLang="zh-CN" b="1" dirty="0">
              <a:solidFill>
                <a:srgbClr val="0C4F95"/>
              </a:solidFill>
              <a:latin typeface="方正兰亭中黑简体"/>
              <a:ea typeface="方正兰亭中黑简体"/>
            </a:endParaRPr>
          </a:p>
        </p:txBody>
      </p:sp>
      <p:grpSp>
        <p:nvGrpSpPr>
          <p:cNvPr id="63" name="组合 72"/>
          <p:cNvGrpSpPr/>
          <p:nvPr/>
        </p:nvGrpSpPr>
        <p:grpSpPr>
          <a:xfrm>
            <a:off x="2200211" y="4988243"/>
            <a:ext cx="2889292" cy="104775"/>
            <a:chOff x="5108895" y="1755824"/>
            <a:chExt cx="2889255" cy="104859"/>
          </a:xfrm>
          <a:solidFill>
            <a:srgbClr val="0C4F95"/>
          </a:solidFill>
        </p:grpSpPr>
        <p:cxnSp>
          <p:nvCxnSpPr>
            <p:cNvPr id="64" name="直接连接符 63"/>
            <p:cNvCxnSpPr/>
            <p:nvPr/>
          </p:nvCxnSpPr>
          <p:spPr>
            <a:xfrm flipV="1">
              <a:off x="5108895" y="1808254"/>
              <a:ext cx="2855875" cy="1"/>
            </a:xfrm>
            <a:prstGeom prst="lin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</p:cxnSp>
        <p:sp>
          <p:nvSpPr>
            <p:cNvPr id="65" name="椭圆 64"/>
            <p:cNvSpPr/>
            <p:nvPr/>
          </p:nvSpPr>
          <p:spPr>
            <a:xfrm>
              <a:off x="7893291" y="1755824"/>
              <a:ext cx="104859" cy="104859"/>
            </a:xfrm>
            <a:prstGeom prst="ellips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 sz="1200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69" name="文本框 78"/>
          <p:cNvSpPr txBox="1"/>
          <p:nvPr/>
        </p:nvSpPr>
        <p:spPr>
          <a:xfrm>
            <a:off x="2349545" y="5408813"/>
            <a:ext cx="2724150" cy="457200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zh-CN" sz="2400" b="1" dirty="0">
                <a:solidFill>
                  <a:srgbClr val="0C4F95"/>
                </a:solidFill>
                <a:latin typeface="方正兰亭中黑简体"/>
                <a:ea typeface="方正兰亭中黑简体"/>
              </a:rPr>
              <a:t>总结与展望</a:t>
            </a:r>
            <a:endParaRPr lang="zh-CN" altLang="zh-CN" b="1" dirty="0">
              <a:solidFill>
                <a:srgbClr val="0C4F95"/>
              </a:solidFill>
              <a:latin typeface="方正兰亭中黑简体"/>
              <a:ea typeface="方正兰亭中黑简体"/>
            </a:endParaRPr>
          </a:p>
        </p:txBody>
      </p:sp>
      <p:grpSp>
        <p:nvGrpSpPr>
          <p:cNvPr id="70" name="组合 79"/>
          <p:cNvGrpSpPr/>
          <p:nvPr/>
        </p:nvGrpSpPr>
        <p:grpSpPr>
          <a:xfrm>
            <a:off x="1614424" y="5983605"/>
            <a:ext cx="4368800" cy="104775"/>
            <a:chOff x="5108895" y="1755823"/>
            <a:chExt cx="4368744" cy="104859"/>
          </a:xfrm>
          <a:solidFill>
            <a:srgbClr val="0C4F95"/>
          </a:solidFill>
        </p:grpSpPr>
        <p:cxnSp>
          <p:nvCxnSpPr>
            <p:cNvPr id="71" name="直接连接符 70"/>
            <p:cNvCxnSpPr/>
            <p:nvPr/>
          </p:nvCxnSpPr>
          <p:spPr>
            <a:xfrm flipV="1">
              <a:off x="5108895" y="1808253"/>
              <a:ext cx="4362276" cy="1"/>
            </a:xfrm>
            <a:prstGeom prst="lin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</p:cxnSp>
        <p:sp>
          <p:nvSpPr>
            <p:cNvPr id="72" name="椭圆 71"/>
            <p:cNvSpPr/>
            <p:nvPr/>
          </p:nvSpPr>
          <p:spPr>
            <a:xfrm>
              <a:off x="9372780" y="1755823"/>
              <a:ext cx="104859" cy="104859"/>
            </a:xfrm>
            <a:prstGeom prst="ellipse">
              <a:avLst/>
            </a:prstGeom>
            <a:grpFill/>
            <a:ln w="1270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 sz="1200" strike="noStrike">
                <a:solidFill>
                  <a:schemeClr val="lt1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76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7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rgbClr val="0C4F95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8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defTabSz="914400"/>
            <a:r>
              <a:rPr lang="zh-CN" altLang="en-US" sz="3200" dirty="0">
                <a:solidFill>
                  <a:srgbClr val="0C4F95"/>
                </a:solidFill>
                <a:latin typeface="方正兰亭中黑简体"/>
                <a:ea typeface="方正兰亭中黑简体"/>
              </a:rPr>
              <a:t>目录</a:t>
            </a:r>
          </a:p>
        </p:txBody>
      </p:sp>
      <p:sp>
        <p:nvSpPr>
          <p:cNvPr id="81" name="椭圆 80"/>
          <p:cNvSpPr/>
          <p:nvPr/>
        </p:nvSpPr>
        <p:spPr>
          <a:xfrm>
            <a:off x="1567126" y="1558407"/>
            <a:ext cx="554273" cy="554120"/>
          </a:xfrm>
          <a:prstGeom prst="ellipse">
            <a:avLst/>
          </a:prstGeom>
          <a:solidFill>
            <a:srgbClr val="0C4F95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" name="文本框 56"/>
          <p:cNvSpPr txBox="1"/>
          <p:nvPr/>
        </p:nvSpPr>
        <p:spPr>
          <a:xfrm>
            <a:off x="1577399" y="1616275"/>
            <a:ext cx="650875" cy="46170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优设标题黑"/>
                <a:ea typeface="优设标题黑"/>
              </a:rPr>
              <a:t>01</a:t>
            </a:r>
            <a:endParaRPr lang="zh-CN" altLang="en-US" sz="2400">
              <a:solidFill>
                <a:schemeClr val="bg1"/>
              </a:solidFill>
              <a:latin typeface="优设标题黑"/>
              <a:ea typeface="优设标题黑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2175675" y="2478639"/>
            <a:ext cx="554273" cy="554120"/>
          </a:xfrm>
          <a:prstGeom prst="ellipse">
            <a:avLst/>
          </a:prstGeom>
          <a:solidFill>
            <a:srgbClr val="0C4F95"/>
          </a:solidFill>
          <a:ln w="12700">
            <a:solidFill>
              <a:srgbClr val="0C4F9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7" name="文本框 56"/>
          <p:cNvSpPr txBox="1"/>
          <p:nvPr/>
        </p:nvSpPr>
        <p:spPr>
          <a:xfrm>
            <a:off x="2185948" y="2536507"/>
            <a:ext cx="650875" cy="46170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优设标题黑"/>
                <a:ea typeface="优设标题黑"/>
              </a:rPr>
              <a:t>02</a:t>
            </a:r>
            <a:endParaRPr lang="zh-CN" altLang="en-US" sz="2400">
              <a:solidFill>
                <a:schemeClr val="bg1"/>
              </a:solidFill>
              <a:latin typeface="优设标题黑"/>
              <a:ea typeface="优设标题黑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1577399" y="3459696"/>
            <a:ext cx="554273" cy="554120"/>
          </a:xfrm>
          <a:prstGeom prst="ellipse">
            <a:avLst/>
          </a:prstGeom>
          <a:solidFill>
            <a:srgbClr val="0C4F95"/>
          </a:solidFill>
          <a:ln w="12700">
            <a:solidFill>
              <a:srgbClr val="0C4F9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9" name="文本框 56"/>
          <p:cNvSpPr txBox="1"/>
          <p:nvPr/>
        </p:nvSpPr>
        <p:spPr>
          <a:xfrm>
            <a:off x="1587672" y="3517564"/>
            <a:ext cx="650875" cy="46170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优设标题黑"/>
                <a:ea typeface="优设标题黑"/>
              </a:rPr>
              <a:t>03</a:t>
            </a:r>
            <a:endParaRPr lang="zh-CN" altLang="en-US" sz="2400">
              <a:solidFill>
                <a:schemeClr val="bg1"/>
              </a:solidFill>
              <a:latin typeface="优设标题黑"/>
              <a:ea typeface="优设标题黑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171060" y="4367604"/>
            <a:ext cx="554273" cy="554120"/>
          </a:xfrm>
          <a:prstGeom prst="ellipse">
            <a:avLst/>
          </a:prstGeom>
          <a:solidFill>
            <a:srgbClr val="0C4F95"/>
          </a:solidFill>
          <a:ln w="12700">
            <a:solidFill>
              <a:srgbClr val="0C4F9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1" name="文本框 56"/>
          <p:cNvSpPr txBox="1"/>
          <p:nvPr/>
        </p:nvSpPr>
        <p:spPr>
          <a:xfrm>
            <a:off x="2181333" y="4425472"/>
            <a:ext cx="650875" cy="46170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优设标题黑"/>
                <a:ea typeface="优设标题黑"/>
              </a:rPr>
              <a:t>04</a:t>
            </a:r>
            <a:endParaRPr lang="zh-CN" altLang="en-US" sz="2400">
              <a:solidFill>
                <a:schemeClr val="bg1"/>
              </a:solidFill>
              <a:latin typeface="优设标题黑"/>
              <a:ea typeface="优设标题黑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595374" y="5290286"/>
            <a:ext cx="554273" cy="554120"/>
          </a:xfrm>
          <a:prstGeom prst="ellipse">
            <a:avLst/>
          </a:prstGeom>
          <a:solidFill>
            <a:srgbClr val="0C4F95"/>
          </a:solidFill>
          <a:ln w="12700">
            <a:solidFill>
              <a:srgbClr val="0C4F95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3" name="文本框 56"/>
          <p:cNvSpPr txBox="1"/>
          <p:nvPr/>
        </p:nvSpPr>
        <p:spPr>
          <a:xfrm>
            <a:off x="1605647" y="5348154"/>
            <a:ext cx="650875" cy="461702"/>
          </a:xfrm>
          <a:prstGeom prst="rect">
            <a:avLst/>
          </a:prstGeo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优设标题黑"/>
                <a:ea typeface="优设标题黑"/>
              </a:rPr>
              <a:t>05</a:t>
            </a:r>
            <a:endParaRPr lang="zh-CN" altLang="en-US" sz="2400">
              <a:solidFill>
                <a:schemeClr val="bg1"/>
              </a:solidFill>
              <a:latin typeface="优设标题黑"/>
              <a:ea typeface="优设标题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16275" y="3189605"/>
            <a:ext cx="60813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600" dirty="0">
                <a:solidFill>
                  <a:srgbClr val="23447E"/>
                </a:solidFill>
                <a:latin typeface="Arial"/>
                <a:ea typeface="微软雅黑"/>
              </a:rPr>
              <a:t>百模千态开源大模型</a:t>
            </a:r>
            <a:r>
              <a:rPr lang="en-US" altLang="zh-CN" spc="600" dirty="0">
                <a:solidFill>
                  <a:srgbClr val="23447E"/>
                </a:solidFill>
                <a:latin typeface="Arial"/>
                <a:ea typeface="微软雅黑"/>
              </a:rPr>
              <a:t>AI</a:t>
            </a:r>
            <a:r>
              <a:rPr lang="zh-CN" altLang="en-US" spc="600" dirty="0">
                <a:solidFill>
                  <a:srgbClr val="23447E"/>
                </a:solidFill>
                <a:latin typeface="Arial"/>
                <a:ea typeface="微软雅黑"/>
              </a:rPr>
              <a:t>挑战赛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75025" y="2896870"/>
            <a:ext cx="5827395" cy="349885"/>
            <a:chOff x="2214" y="2092"/>
            <a:chExt cx="7277" cy="551"/>
          </a:xfrm>
        </p:grpSpPr>
        <p:sp>
          <p:nvSpPr>
            <p:cNvPr id="8" name="任意多边形 7"/>
            <p:cNvSpPr/>
            <p:nvPr/>
          </p:nvSpPr>
          <p:spPr>
            <a:xfrm>
              <a:off x="2214" y="2397"/>
              <a:ext cx="5778" cy="246"/>
            </a:xfrm>
            <a:custGeom>
              <a:avLst/>
              <a:gdLst/>
              <a:ahLst/>
              <a:cxnLst/>
              <a:rect l="l" t="t" r="r" b="b"/>
              <a:pathLst>
                <a:path w="5778" h="246">
                  <a:moveTo>
                    <a:pt x="0" y="246"/>
                  </a:moveTo>
                  <a:lnTo>
                    <a:pt x="211" y="0"/>
                  </a:lnTo>
                  <a:lnTo>
                    <a:pt x="5778" y="17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2959" y="2092"/>
              <a:ext cx="6532" cy="251"/>
            </a:xfrm>
            <a:custGeom>
              <a:avLst/>
              <a:gdLst/>
              <a:ahLst/>
              <a:cxnLst/>
              <a:rect l="l" t="t" r="r" b="b"/>
              <a:pathLst>
                <a:path w="6532" h="251">
                  <a:moveTo>
                    <a:pt x="0" y="247"/>
                  </a:moveTo>
                  <a:lnTo>
                    <a:pt x="6273" y="251"/>
                  </a:lnTo>
                  <a:lnTo>
                    <a:pt x="6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73550" y="1974850"/>
            <a:ext cx="4158615" cy="922020"/>
            <a:chOff x="7369" y="3477"/>
            <a:chExt cx="6549" cy="1452"/>
          </a:xfrm>
        </p:grpSpPr>
        <p:sp>
          <p:nvSpPr>
            <p:cNvPr id="5" name="文本框 4"/>
            <p:cNvSpPr txBox="1"/>
            <p:nvPr/>
          </p:nvSpPr>
          <p:spPr>
            <a:xfrm>
              <a:off x="9290" y="3477"/>
              <a:ext cx="4628" cy="14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5400" b="1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团队介绍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9" y="3477"/>
              <a:ext cx="1503" cy="1452"/>
              <a:chOff x="5573" y="3477"/>
              <a:chExt cx="1503" cy="145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573" y="3477"/>
                <a:ext cx="1378" cy="145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5400" b="1">
                    <a:solidFill>
                      <a:srgbClr val="8AB2D9"/>
                    </a:solidFill>
                    <a:latin typeface="字小魂启力黑"/>
                    <a:ea typeface="字小魂启力黑"/>
                  </a:rPr>
                  <a:t>01</a:t>
                </a: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780000">
                <a:off x="7076" y="3807"/>
                <a:ext cx="0" cy="710"/>
              </a:xfrm>
              <a:custGeom>
                <a:avLst/>
                <a:gdLst/>
                <a:ahLst/>
                <a:cxnLst/>
                <a:rect l="l" t="t" r="r" b="b"/>
                <a:pathLst>
                  <a:path h="450850">
                    <a:moveTo>
                      <a:pt x="0" y="0"/>
                    </a:moveTo>
                    <a:lnTo>
                      <a:pt x="0" y="450850"/>
                    </a:lnTo>
                  </a:path>
                </a:pathLst>
              </a:custGeom>
              <a:noFill/>
              <a:ln w="25400">
                <a:solidFill>
                  <a:srgbClr val="8AB2D9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en-US" sz="2400" b="1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 dirty="0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</a:p>
          <a:p>
            <a:endParaRPr lang="zh-CN" altLang="en-US" sz="2800" b="1" dirty="0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3"/>
          <p:cNvSpPr/>
          <p:nvPr/>
        </p:nvSpPr>
        <p:spPr>
          <a:xfrm>
            <a:off x="6096064" y="456344"/>
            <a:ext cx="5244465" cy="1804670"/>
          </a:xfrm>
          <a:prstGeom prst="roundRect">
            <a:avLst>
              <a:gd name="adj" fmla="val 4394"/>
            </a:avLst>
          </a:prstGeom>
          <a:solidFill>
            <a:srgbClr val="E5F6FF"/>
          </a:solidFill>
          <a:ln>
            <a:noFill/>
          </a:ln>
          <a:effectLst/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/>
              <a:ea typeface="微软雅黑"/>
            </a:endParaRPr>
          </a:p>
        </p:txBody>
      </p:sp>
      <p:pic>
        <p:nvPicPr>
          <p:cNvPr id="13" name="图片 92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778" r="8778"/>
          <a:stretch/>
        </p:blipFill>
        <p:spPr>
          <a:xfrm>
            <a:off x="8229028" y="233459"/>
            <a:ext cx="709930" cy="70993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</a:sp3d>
        </p:spPr>
      </p:pic>
      <p:sp>
        <p:nvSpPr>
          <p:cNvPr id="14" name="矩形 9"/>
          <p:cNvSpPr/>
          <p:nvPr/>
        </p:nvSpPr>
        <p:spPr>
          <a:xfrm>
            <a:off x="6096064" y="953400"/>
            <a:ext cx="49911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1">
                <a:solidFill>
                  <a:srgbClr val="1450B8"/>
                </a:solidFill>
                <a:latin typeface="微软雅黑"/>
                <a:ea typeface="微软雅黑"/>
              </a:rPr>
              <a:t>数据集负责人 徐彻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>
                <a:solidFill>
                  <a:srgbClr val="595959"/>
                </a:solidFill>
                <a:latin typeface="微软雅黑"/>
                <a:ea typeface="微软雅黑"/>
              </a:rPr>
              <a:t>曾获国际大学生程序设计竞赛济南站铜奖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>
                <a:solidFill>
                  <a:srgbClr val="595959"/>
                </a:solidFill>
                <a:latin typeface="微软雅黑"/>
                <a:ea typeface="微软雅黑"/>
              </a:rPr>
              <a:t>曾参与谷</a:t>
            </a: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歌</a:t>
            </a:r>
            <a:r>
              <a:rPr lang="en-US" altLang="en-US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2022</a:t>
            </a: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编程之夏</a:t>
            </a:r>
          </a:p>
        </p:txBody>
      </p:sp>
      <p:sp>
        <p:nvSpPr>
          <p:cNvPr id="15" name="矩形: 圆角 3"/>
          <p:cNvSpPr/>
          <p:nvPr/>
        </p:nvSpPr>
        <p:spPr>
          <a:xfrm>
            <a:off x="389890" y="1624394"/>
            <a:ext cx="5244465" cy="1804670"/>
          </a:xfrm>
          <a:prstGeom prst="roundRect">
            <a:avLst>
              <a:gd name="adj" fmla="val 4394"/>
            </a:avLst>
          </a:prstGeom>
          <a:solidFill>
            <a:srgbClr val="E5F6FF"/>
          </a:solidFill>
          <a:ln>
            <a:noFill/>
          </a:ln>
          <a:effectLst/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/>
              <a:ea typeface="微软雅黑"/>
            </a:endParaRPr>
          </a:p>
        </p:txBody>
      </p:sp>
      <p:pic>
        <p:nvPicPr>
          <p:cNvPr id="16" name="图片 92"/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2522855" y="1401508"/>
            <a:ext cx="709930" cy="70993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</a:sp3d>
        </p:spPr>
      </p:pic>
      <p:sp>
        <p:nvSpPr>
          <p:cNvPr id="17" name="矩形 9"/>
          <p:cNvSpPr/>
          <p:nvPr/>
        </p:nvSpPr>
        <p:spPr>
          <a:xfrm>
            <a:off x="643255" y="2233998"/>
            <a:ext cx="49911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1">
                <a:solidFill>
                  <a:srgbClr val="1450B8"/>
                </a:solidFill>
                <a:latin typeface="微软雅黑"/>
                <a:ea typeface="微软雅黑"/>
              </a:rPr>
              <a:t>产品化负责人 张文峰</a:t>
            </a:r>
          </a:p>
          <a:p>
            <a:pPr marL="0" lvl="0" indent="0" algn="ctr">
              <a:lnSpc>
                <a:spcPct val="150000"/>
              </a:lnSpc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曾获得蓝桥杯</a:t>
            </a:r>
            <a:r>
              <a:rPr lang="en-US" altLang="en-US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C++</a:t>
            </a: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省级二等奖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曾获得全国大学生数学建模竞赛省级三等奖</a:t>
            </a:r>
          </a:p>
        </p:txBody>
      </p:sp>
      <p:sp>
        <p:nvSpPr>
          <p:cNvPr id="18" name="矩形: 圆角 3"/>
          <p:cNvSpPr/>
          <p:nvPr/>
        </p:nvSpPr>
        <p:spPr>
          <a:xfrm>
            <a:off x="6096064" y="2593455"/>
            <a:ext cx="5244465" cy="1804670"/>
          </a:xfrm>
          <a:prstGeom prst="roundRect">
            <a:avLst>
              <a:gd name="adj" fmla="val 4394"/>
            </a:avLst>
          </a:prstGeom>
          <a:solidFill>
            <a:srgbClr val="E5F6FF"/>
          </a:solidFill>
          <a:ln>
            <a:noFill/>
          </a:ln>
          <a:effectLst/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/>
              <a:ea typeface="微软雅黑"/>
            </a:endParaRPr>
          </a:p>
        </p:txBody>
      </p:sp>
      <p:pic>
        <p:nvPicPr>
          <p:cNvPr id="19" name="图片 92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2500" b="12500"/>
          <a:stretch/>
        </p:blipFill>
        <p:spPr>
          <a:xfrm>
            <a:off x="8229028" y="2370570"/>
            <a:ext cx="709930" cy="70993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</a:sp3d>
        </p:spPr>
      </p:pic>
      <p:sp>
        <p:nvSpPr>
          <p:cNvPr id="20" name="矩形 9"/>
          <p:cNvSpPr/>
          <p:nvPr/>
        </p:nvSpPr>
        <p:spPr>
          <a:xfrm>
            <a:off x="6349428" y="3203060"/>
            <a:ext cx="49911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1">
                <a:solidFill>
                  <a:srgbClr val="1450B8"/>
                </a:solidFill>
                <a:latin typeface="微软雅黑"/>
                <a:ea typeface="微软雅黑"/>
              </a:rPr>
              <a:t>团队领队 林弈鑫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国际大学生程序设计竞赛西安站铜奖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国际大学生程序设计竞赛杭州站铜奖</a:t>
            </a:r>
          </a:p>
        </p:txBody>
      </p:sp>
      <p:sp>
        <p:nvSpPr>
          <p:cNvPr id="21" name="矩形: 圆角 3"/>
          <p:cNvSpPr/>
          <p:nvPr/>
        </p:nvSpPr>
        <p:spPr>
          <a:xfrm>
            <a:off x="389890" y="3763553"/>
            <a:ext cx="5244465" cy="1804670"/>
          </a:xfrm>
          <a:prstGeom prst="roundRect">
            <a:avLst>
              <a:gd name="adj" fmla="val 4394"/>
            </a:avLst>
          </a:prstGeom>
          <a:solidFill>
            <a:srgbClr val="E5F6FF"/>
          </a:solidFill>
          <a:ln>
            <a:noFill/>
          </a:ln>
          <a:effectLst/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/>
              <a:ea typeface="微软雅黑"/>
            </a:endParaRPr>
          </a:p>
        </p:txBody>
      </p:sp>
      <p:pic>
        <p:nvPicPr>
          <p:cNvPr id="22" name="图片 92"/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11947" b="11947"/>
          <a:stretch/>
        </p:blipFill>
        <p:spPr>
          <a:xfrm>
            <a:off x="2522855" y="3540668"/>
            <a:ext cx="709930" cy="70993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</a:sp3d>
        </p:spPr>
      </p:pic>
      <p:sp>
        <p:nvSpPr>
          <p:cNvPr id="23" name="矩形 9"/>
          <p:cNvSpPr/>
          <p:nvPr/>
        </p:nvSpPr>
        <p:spPr>
          <a:xfrm>
            <a:off x="643255" y="4373158"/>
            <a:ext cx="49911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1">
                <a:solidFill>
                  <a:srgbClr val="1450B8"/>
                </a:solidFill>
                <a:latin typeface="微软雅黑"/>
                <a:ea typeface="微软雅黑"/>
              </a:rPr>
              <a:t>模型训练负责人 苏锦森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国际大学生程序设计竞赛西安站铜奖</a:t>
            </a:r>
          </a:p>
          <a:p>
            <a:pPr marL="0" lvl="0" indent="0" algn="ctr">
              <a:lnSpc>
                <a:spcPct val="150000"/>
              </a:lnSpc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华为软件精英挑战赛厦杭赛区三等奖</a:t>
            </a:r>
          </a:p>
        </p:txBody>
      </p:sp>
      <p:sp>
        <p:nvSpPr>
          <p:cNvPr id="24" name="矩形: 圆角 3"/>
          <p:cNvSpPr/>
          <p:nvPr/>
        </p:nvSpPr>
        <p:spPr>
          <a:xfrm>
            <a:off x="6096064" y="4821114"/>
            <a:ext cx="5244465" cy="1804670"/>
          </a:xfrm>
          <a:prstGeom prst="roundRect">
            <a:avLst>
              <a:gd name="adj" fmla="val 4394"/>
            </a:avLst>
          </a:prstGeom>
          <a:solidFill>
            <a:srgbClr val="E5F6FF"/>
          </a:solidFill>
          <a:ln>
            <a:noFill/>
          </a:ln>
          <a:effectLst/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800" b="0" i="0" u="none" strike="noStrike" kern="1200" spc="0" baseline="0">
              <a:ln>
                <a:noFill/>
              </a:ln>
              <a:solidFill>
                <a:srgbClr val="FFFFFF"/>
              </a:solidFill>
              <a:effectLst/>
              <a:latin typeface="微软雅黑"/>
              <a:ea typeface="微软雅黑"/>
            </a:endParaRPr>
          </a:p>
        </p:txBody>
      </p:sp>
      <p:pic>
        <p:nvPicPr>
          <p:cNvPr id="25" name="图片 92"/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12500" b="12500"/>
          <a:stretch/>
        </p:blipFill>
        <p:spPr>
          <a:xfrm>
            <a:off x="8229028" y="4598228"/>
            <a:ext cx="709930" cy="709930"/>
          </a:xfrm>
          <a:prstGeom prst="ellipse">
            <a:avLst/>
          </a:prstGeom>
          <a:ln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bevelT w="95250" h="31750"/>
          </a:sp3d>
        </p:spPr>
      </p:pic>
      <p:sp>
        <p:nvSpPr>
          <p:cNvPr id="26" name="矩形 9"/>
          <p:cNvSpPr/>
          <p:nvPr/>
        </p:nvSpPr>
        <p:spPr>
          <a:xfrm>
            <a:off x="6096064" y="5318170"/>
            <a:ext cx="49911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b="1">
                <a:solidFill>
                  <a:srgbClr val="1450B8"/>
                </a:solidFill>
                <a:latin typeface="微软雅黑"/>
                <a:ea typeface="微软雅黑"/>
              </a:rPr>
              <a:t>应用前端负责人 庄泽</a:t>
            </a:r>
          </a:p>
          <a:p>
            <a:pPr marL="0" lvl="0" indent="0" algn="ctr">
              <a:lnSpc>
                <a:spcPct val="150000"/>
              </a:lnSpc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具有丰富的前端开发经验</a:t>
            </a:r>
          </a:p>
          <a:p>
            <a:pPr marL="0" lvl="0" indent="0" algn="ctr">
              <a:lnSpc>
                <a:spcPct val="150000"/>
              </a:lnSpc>
              <a:buNone/>
              <a:defRPr/>
            </a:pP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使用</a:t>
            </a:r>
            <a:r>
              <a:rPr lang="en-US" altLang="en-US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Vue, Tailwind</a:t>
            </a:r>
            <a:r>
              <a:rPr lang="zh-CN" altLang="zh-CN" sz="1400" b="0" i="0" strike="noStrike" spc="0">
                <a:solidFill>
                  <a:srgbClr val="595959"/>
                </a:solidFill>
                <a:latin typeface="微软雅黑"/>
                <a:ea typeface="微软雅黑"/>
              </a:rPr>
              <a:t>等技术为本队模型的前端做出了贡献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16275" y="3189605"/>
            <a:ext cx="60813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百模千态开源大模型</a:t>
            </a:r>
            <a:r>
              <a:rPr lang="en-US" altLang="zh-CN" spc="600">
                <a:solidFill>
                  <a:srgbClr val="23447E"/>
                </a:solidFill>
                <a:latin typeface="Arial"/>
                <a:ea typeface="微软雅黑"/>
              </a:rPr>
              <a:t>AI</a:t>
            </a:r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挑战赛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75025" y="2896870"/>
            <a:ext cx="5827395" cy="349885"/>
            <a:chOff x="2214" y="2092"/>
            <a:chExt cx="7277" cy="551"/>
          </a:xfrm>
        </p:grpSpPr>
        <p:sp>
          <p:nvSpPr>
            <p:cNvPr id="8" name="任意多边形 7"/>
            <p:cNvSpPr/>
            <p:nvPr/>
          </p:nvSpPr>
          <p:spPr>
            <a:xfrm>
              <a:off x="2214" y="2397"/>
              <a:ext cx="5778" cy="246"/>
            </a:xfrm>
            <a:custGeom>
              <a:avLst/>
              <a:gdLst/>
              <a:ahLst/>
              <a:cxnLst/>
              <a:rect l="l" t="t" r="r" b="b"/>
              <a:pathLst>
                <a:path w="5778" h="246">
                  <a:moveTo>
                    <a:pt x="0" y="246"/>
                  </a:moveTo>
                  <a:lnTo>
                    <a:pt x="211" y="0"/>
                  </a:lnTo>
                  <a:lnTo>
                    <a:pt x="5778" y="17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2959" y="2092"/>
              <a:ext cx="6532" cy="251"/>
            </a:xfrm>
            <a:custGeom>
              <a:avLst/>
              <a:gdLst/>
              <a:ahLst/>
              <a:cxnLst/>
              <a:rect l="l" t="t" r="r" b="b"/>
              <a:pathLst>
                <a:path w="6532" h="251">
                  <a:moveTo>
                    <a:pt x="0" y="247"/>
                  </a:moveTo>
                  <a:lnTo>
                    <a:pt x="6273" y="251"/>
                  </a:lnTo>
                  <a:lnTo>
                    <a:pt x="6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577338" y="2062162"/>
            <a:ext cx="5579110" cy="923290"/>
            <a:chOff x="7368" y="3477"/>
            <a:chExt cx="8786" cy="1454"/>
          </a:xfrm>
        </p:grpSpPr>
        <p:sp>
          <p:nvSpPr>
            <p:cNvPr id="5" name="文本框 4"/>
            <p:cNvSpPr txBox="1"/>
            <p:nvPr/>
          </p:nvSpPr>
          <p:spPr>
            <a:xfrm>
              <a:off x="9290" y="3477"/>
              <a:ext cx="6864" cy="1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5400" b="1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问题背景分析</a:t>
              </a:r>
              <a:endParaRPr lang="zh-CN" altLang="zh-CN" sz="4400" b="1" dirty="0">
                <a:gradFill>
                  <a:gsLst>
                    <a:gs pos="0">
                      <a:srgbClr val="1496C7"/>
                    </a:gs>
                    <a:gs pos="50000">
                      <a:srgbClr val="0D5A9E"/>
                    </a:gs>
                    <a:gs pos="100000">
                      <a:srgbClr val="0A3883"/>
                    </a:gs>
                  </a:gsLst>
                  <a:lin ang="0" scaled="1"/>
                </a:gradFill>
                <a:latin typeface="字魂风驰黑"/>
                <a:ea typeface="字魂风驰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8" y="3477"/>
              <a:ext cx="1504" cy="1440"/>
              <a:chOff x="5572" y="3477"/>
              <a:chExt cx="1504" cy="14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572" y="3477"/>
                <a:ext cx="1380" cy="14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en-US" sz="5400">
                    <a:solidFill>
                      <a:srgbClr val="8AB2D9"/>
                    </a:solidFill>
                    <a:latin typeface="字小魂启力黑"/>
                    <a:ea typeface="字小魂启力黑"/>
                  </a:rPr>
                  <a:t>02</a:t>
                </a:r>
                <a:endParaRPr lang="en-US" altLang="en-US" sz="4400">
                  <a:solidFill>
                    <a:srgbClr val="8AB2D9"/>
                  </a:solidFill>
                  <a:latin typeface="字小魂启力黑"/>
                  <a:ea typeface="字小魂启力黑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780000">
                <a:off x="7076" y="3807"/>
                <a:ext cx="0" cy="710"/>
              </a:xfrm>
              <a:custGeom>
                <a:avLst/>
                <a:gdLst/>
                <a:ahLst/>
                <a:cxnLst/>
                <a:rect l="l" t="t" r="r" b="b"/>
                <a:pathLst>
                  <a:path h="450850">
                    <a:moveTo>
                      <a:pt x="0" y="0"/>
                    </a:moveTo>
                    <a:lnTo>
                      <a:pt x="0" y="450850"/>
                    </a:lnTo>
                  </a:path>
                </a:pathLst>
              </a:custGeom>
              <a:noFill/>
              <a:ln w="25400">
                <a:solidFill>
                  <a:srgbClr val="8AB2D9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 dirty="0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问题背景分析</a:t>
            </a:r>
          </a:p>
          <a:p>
            <a:endParaRPr lang="zh-CN" altLang="en-US" sz="2800" b="1" dirty="0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73401" y="2476882"/>
            <a:ext cx="4022662" cy="214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zh-CN" dirty="0"/>
              <a:t>医疗诊断可能需要综合考虑大量的患者信息、医学知识和最新研究成果。大型语言模型能够处理这些信息，辅助医生做出更</a:t>
            </a:r>
            <a:r>
              <a:rPr lang="zh-CN" altLang="zh-CN" dirty="0">
                <a:solidFill>
                  <a:srgbClr val="FF0000"/>
                </a:solidFill>
              </a:rPr>
              <a:t>准确和个性化的诊断</a:t>
            </a:r>
            <a:r>
              <a:rPr lang="zh-CN" altLang="zh-CN" dirty="0"/>
              <a:t>和治疗决策。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11301" y="2878201"/>
            <a:ext cx="1202690" cy="1101725"/>
            <a:chOff x="2921" y="6530"/>
            <a:chExt cx="1894" cy="1735"/>
          </a:xfrm>
        </p:grpSpPr>
        <p:sp>
          <p:nvSpPr>
            <p:cNvPr id="25" name="椭圆 24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65" y="6731"/>
              <a:ext cx="103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>
                  <a:ln w="2540">
                    <a:solidFill>
                      <a:schemeClr val="bg1"/>
                    </a:solidFill>
                  </a:ln>
                  <a:noFill/>
                  <a:latin typeface="字小魂启力黑"/>
                  <a:ea typeface="字小魂启力黑"/>
                </a:rPr>
                <a:t>01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8" name="文本框 27"/>
            <p:cNvSpPr txBox="1"/>
            <p:nvPr/>
          </p:nvSpPr>
          <p:spPr>
            <a:xfrm>
              <a:off x="3027" y="7549"/>
              <a:ext cx="17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方正兰亭中黑简体"/>
                  <a:ea typeface="方正兰亭中黑简体"/>
                </a:rPr>
                <a:t>辅助诊断</a:t>
              </a: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1955926" y="2349247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10800000">
            <a:off x="5121245" y="4345300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l="9196" r="20257"/>
          <a:stretch/>
        </p:blipFill>
        <p:spPr>
          <a:xfrm>
            <a:off x="7172216" y="1662935"/>
            <a:ext cx="4433964" cy="3532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文本框 31"/>
          <p:cNvSpPr txBox="1"/>
          <p:nvPr/>
        </p:nvSpPr>
        <p:spPr>
          <a:xfrm>
            <a:off x="8053080" y="5632952"/>
            <a:ext cx="2672236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zh-CN" altLang="zh-CN" sz="1200" b="0" i="0" strike="noStrike" spc="0" dirty="0">
                <a:solidFill>
                  <a:srgbClr val="000000"/>
                </a:solidFill>
                <a:latin typeface="微软雅黑"/>
                <a:ea typeface="微软雅黑"/>
              </a:rPr>
              <a:t>大型语言模型能够辅助医生做出诊断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2"/>
          <p:cNvSpPr txBox="1"/>
          <p:nvPr/>
        </p:nvSpPr>
        <p:spPr>
          <a:xfrm>
            <a:off x="608965" y="1079951"/>
            <a:ext cx="2807970" cy="292497"/>
          </a:xfrm>
          <a:prstGeom prst="rect">
            <a:avLst/>
          </a:prstGeom>
        </p:spPr>
        <p:txBody>
          <a:bodyPr/>
          <a:lstStyle>
            <a:lvl1pPr marL="0"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89890" y="769620"/>
            <a:ext cx="3963670" cy="349885"/>
            <a:chOff x="614" y="1212"/>
            <a:chExt cx="6242" cy="551"/>
          </a:xfrm>
        </p:grpSpPr>
        <p:sp>
          <p:nvSpPr>
            <p:cNvPr id="2" name="任意多边形 1"/>
            <p:cNvSpPr/>
            <p:nvPr/>
          </p:nvSpPr>
          <p:spPr>
            <a:xfrm>
              <a:off x="614" y="1517"/>
              <a:ext cx="4462" cy="246"/>
            </a:xfrm>
            <a:custGeom>
              <a:avLst/>
              <a:gdLst/>
              <a:ahLst/>
              <a:cxnLst/>
              <a:rect l="l" t="t" r="r" b="b"/>
              <a:pathLst>
                <a:path w="4462" h="246">
                  <a:moveTo>
                    <a:pt x="0" y="246"/>
                  </a:moveTo>
                  <a:lnTo>
                    <a:pt x="217" y="0"/>
                  </a:lnTo>
                  <a:lnTo>
                    <a:pt x="4462" y="1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24" y="1212"/>
              <a:ext cx="5532" cy="251"/>
            </a:xfrm>
            <a:custGeom>
              <a:avLst/>
              <a:gdLst/>
              <a:ahLst/>
              <a:cxnLst/>
              <a:rect l="l" t="t" r="r" b="b"/>
              <a:pathLst>
                <a:path w="5532" h="251">
                  <a:moveTo>
                    <a:pt x="0" y="251"/>
                  </a:moveTo>
                  <a:lnTo>
                    <a:pt x="5265" y="251"/>
                  </a:lnTo>
                  <a:lnTo>
                    <a:pt x="5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6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问题背景分析</a:t>
            </a: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79670" y="1968046"/>
            <a:ext cx="3449448" cy="3384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err="1"/>
              <a:t>大型语言模型</a:t>
            </a:r>
            <a:r>
              <a:rPr lang="zh-CN" altLang="en-US" dirty="0"/>
              <a:t>（</a:t>
            </a:r>
            <a:r>
              <a:rPr lang="en-US" altLang="zh-CN" dirty="0"/>
              <a:t>LLM</a:t>
            </a:r>
            <a:r>
              <a:rPr lang="zh-CN" altLang="en-US" dirty="0"/>
              <a:t>）</a:t>
            </a:r>
            <a:r>
              <a:rPr lang="en-US" altLang="zh-CN" dirty="0" err="1"/>
              <a:t>可以用于自动化和优化一些重复性的任务，比如病历整理、文档撰写等</a:t>
            </a:r>
            <a:r>
              <a:rPr lang="zh-CN" altLang="en-US" dirty="0"/>
              <a:t>，甚至可以</a:t>
            </a:r>
            <a:r>
              <a:rPr lang="zh-CN" altLang="en-US" dirty="0">
                <a:solidFill>
                  <a:srgbClr val="FF0000"/>
                </a:solidFill>
              </a:rPr>
              <a:t>用于自动问诊一些较为简单</a:t>
            </a:r>
            <a:r>
              <a:rPr lang="zh-CN" altLang="en-US" dirty="0"/>
              <a:t>的病症。</a:t>
            </a:r>
            <a:r>
              <a:rPr lang="en-US" altLang="zh-CN" dirty="0" err="1"/>
              <a:t>有助于释放医务人员的时间，使其更专注于</a:t>
            </a:r>
            <a:r>
              <a:rPr lang="zh-CN" altLang="en-US" dirty="0"/>
              <a:t>更高难度的</a:t>
            </a:r>
            <a:r>
              <a:rPr lang="en-US" altLang="zh-CN" dirty="0" err="1"/>
              <a:t>临床工作</a:t>
            </a:r>
            <a:r>
              <a:rPr lang="en-US" altLang="zh-CN" dirty="0"/>
              <a:t>，</a:t>
            </a:r>
            <a:r>
              <a:rPr lang="zh-CN" altLang="en-US" dirty="0"/>
              <a:t>从而</a:t>
            </a:r>
            <a:r>
              <a:rPr lang="en-US" altLang="zh-CN" dirty="0" err="1"/>
              <a:t>提高整体医疗服务的效率</a:t>
            </a:r>
            <a:r>
              <a:rPr lang="en-US" altLang="zh-CN" dirty="0"/>
              <a:t>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511301" y="2915966"/>
            <a:ext cx="1101725" cy="1101725"/>
            <a:chOff x="2921" y="6530"/>
            <a:chExt cx="1735" cy="1735"/>
          </a:xfrm>
        </p:grpSpPr>
        <p:sp>
          <p:nvSpPr>
            <p:cNvPr id="14" name="椭圆 13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56" y="6818"/>
              <a:ext cx="1258" cy="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n w="2540">
                    <a:solidFill>
                      <a:schemeClr val="bg1"/>
                    </a:solidFill>
                  </a:ln>
                  <a:noFill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21" name="文本框 20"/>
            <p:cNvSpPr txBox="1"/>
            <p:nvPr/>
          </p:nvSpPr>
          <p:spPr>
            <a:xfrm>
              <a:off x="3009" y="7567"/>
              <a:ext cx="162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提高效率</a:t>
              </a:r>
            </a:p>
          </p:txBody>
        </p:sp>
      </p:grpSp>
      <p:sp>
        <p:nvSpPr>
          <p:cNvPr id="31" name="任意多边形 30"/>
          <p:cNvSpPr/>
          <p:nvPr/>
        </p:nvSpPr>
        <p:spPr>
          <a:xfrm rot="10800000">
            <a:off x="4551046" y="5168446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862195" y="1806121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438474" y="1806121"/>
            <a:ext cx="4855332" cy="3233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框 33"/>
          <p:cNvSpPr txBox="1"/>
          <p:nvPr/>
        </p:nvSpPr>
        <p:spPr>
          <a:xfrm>
            <a:off x="7088993" y="5263697"/>
            <a:ext cx="3284787" cy="27305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en-US" sz="1200" dirty="0">
                <a:latin typeface="微软雅黑"/>
                <a:ea typeface="微软雅黑"/>
              </a:rPr>
              <a:t>2023</a:t>
            </a:r>
            <a:r>
              <a:rPr lang="zh-CN" altLang="zh-CN" sz="1200" dirty="0">
                <a:latin typeface="微软雅黑"/>
                <a:ea typeface="微软雅黑"/>
              </a:rPr>
              <a:t>年秋季的呼吸道疾病流行：医院人满为患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552" y="283"/>
            <a:ext cx="12184896" cy="685743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16275" y="3189605"/>
            <a:ext cx="60813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百模千态开源大模型</a:t>
            </a:r>
            <a:r>
              <a:rPr lang="en-US" altLang="zh-CN" spc="600">
                <a:solidFill>
                  <a:srgbClr val="23447E"/>
                </a:solidFill>
                <a:latin typeface="Arial"/>
                <a:ea typeface="微软雅黑"/>
              </a:rPr>
              <a:t>AI</a:t>
            </a:r>
            <a:r>
              <a:rPr lang="zh-CN" altLang="en-US" spc="600">
                <a:solidFill>
                  <a:srgbClr val="23447E"/>
                </a:solidFill>
                <a:latin typeface="Arial"/>
                <a:ea typeface="微软雅黑"/>
              </a:rPr>
              <a:t>挑战赛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75025" y="2896870"/>
            <a:ext cx="5827395" cy="349885"/>
            <a:chOff x="2214" y="2092"/>
            <a:chExt cx="7277" cy="551"/>
          </a:xfrm>
        </p:grpSpPr>
        <p:sp>
          <p:nvSpPr>
            <p:cNvPr id="8" name="任意多边形 7"/>
            <p:cNvSpPr/>
            <p:nvPr/>
          </p:nvSpPr>
          <p:spPr>
            <a:xfrm>
              <a:off x="2214" y="2397"/>
              <a:ext cx="5778" cy="246"/>
            </a:xfrm>
            <a:custGeom>
              <a:avLst/>
              <a:gdLst/>
              <a:ahLst/>
              <a:cxnLst/>
              <a:rect l="l" t="t" r="r" b="b"/>
              <a:pathLst>
                <a:path w="5778" h="246">
                  <a:moveTo>
                    <a:pt x="0" y="246"/>
                  </a:moveTo>
                  <a:lnTo>
                    <a:pt x="211" y="0"/>
                  </a:lnTo>
                  <a:lnTo>
                    <a:pt x="5778" y="17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任意多边形 1"/>
            <p:cNvSpPr/>
            <p:nvPr/>
          </p:nvSpPr>
          <p:spPr>
            <a:xfrm>
              <a:off x="2959" y="2092"/>
              <a:ext cx="6532" cy="251"/>
            </a:xfrm>
            <a:custGeom>
              <a:avLst/>
              <a:gdLst/>
              <a:ahLst/>
              <a:cxnLst/>
              <a:rect l="l" t="t" r="r" b="b"/>
              <a:pathLst>
                <a:path w="6532" h="251">
                  <a:moveTo>
                    <a:pt x="0" y="247"/>
                  </a:moveTo>
                  <a:lnTo>
                    <a:pt x="6273" y="251"/>
                  </a:lnTo>
                  <a:lnTo>
                    <a:pt x="6532" y="0"/>
                  </a:lnTo>
                </a:path>
              </a:pathLst>
            </a:custGeom>
            <a:noFill/>
            <a:ln w="2540">
              <a:solidFill>
                <a:schemeClr val="accent1">
                  <a:lumMod val="75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78680" y="2207895"/>
            <a:ext cx="4187825" cy="1754505"/>
            <a:chOff x="7368" y="3477"/>
            <a:chExt cx="6595" cy="2763"/>
          </a:xfrm>
        </p:grpSpPr>
        <p:sp>
          <p:nvSpPr>
            <p:cNvPr id="5" name="文本框 4"/>
            <p:cNvSpPr txBox="1"/>
            <p:nvPr/>
          </p:nvSpPr>
          <p:spPr>
            <a:xfrm>
              <a:off x="9290" y="3477"/>
              <a:ext cx="4673" cy="27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5400" b="1" dirty="0">
                  <a:solidFill>
                    <a:srgbClr val="0C4F95"/>
                  </a:solidFill>
                  <a:latin typeface="方正兰亭中黑简体"/>
                  <a:ea typeface="方正兰亭中黑简体"/>
                </a:rPr>
                <a:t>算法设计</a:t>
              </a:r>
              <a:endParaRPr lang="zh-CN" altLang="zh-CN" sz="4400" b="1" dirty="0">
                <a:solidFill>
                  <a:srgbClr val="0C4F95"/>
                </a:solidFill>
                <a:latin typeface="方正兰亭中黑简体"/>
                <a:ea typeface="方正兰亭中黑简体"/>
              </a:endParaRPr>
            </a:p>
            <a:p>
              <a:pPr algn="l"/>
              <a:endParaRPr lang="zh-CN" altLang="zh-CN" sz="5400" b="1" dirty="0">
                <a:gradFill>
                  <a:gsLst>
                    <a:gs pos="0">
                      <a:srgbClr val="1496C7"/>
                    </a:gs>
                    <a:gs pos="50000">
                      <a:srgbClr val="0D5A9E"/>
                    </a:gs>
                    <a:gs pos="100000">
                      <a:srgbClr val="0A3883"/>
                    </a:gs>
                  </a:gsLst>
                  <a:lin ang="0" scaled="1"/>
                </a:gradFill>
                <a:latin typeface="字魂风驰黑"/>
                <a:ea typeface="字魂风驰黑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368" y="3477"/>
              <a:ext cx="1504" cy="1440"/>
              <a:chOff x="5572" y="3477"/>
              <a:chExt cx="1504" cy="144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5572" y="3477"/>
                <a:ext cx="1380" cy="14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en-US" sz="5400">
                    <a:solidFill>
                      <a:srgbClr val="8AB2D9"/>
                    </a:solidFill>
                    <a:latin typeface="字小魂启力黑"/>
                    <a:ea typeface="字小魂启力黑"/>
                  </a:rPr>
                  <a:t>03</a:t>
                </a:r>
                <a:endParaRPr lang="en-US" altLang="en-US" sz="4400">
                  <a:solidFill>
                    <a:srgbClr val="8AB2D9"/>
                  </a:solidFill>
                  <a:latin typeface="字小魂启力黑"/>
                  <a:ea typeface="字小魂启力黑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780000">
                <a:off x="7076" y="3807"/>
                <a:ext cx="0" cy="710"/>
              </a:xfrm>
              <a:custGeom>
                <a:avLst/>
                <a:gdLst/>
                <a:ahLst/>
                <a:cxnLst/>
                <a:rect l="l" t="t" r="r" b="b"/>
                <a:pathLst>
                  <a:path h="450850">
                    <a:moveTo>
                      <a:pt x="0" y="0"/>
                    </a:moveTo>
                    <a:lnTo>
                      <a:pt x="0" y="450850"/>
                    </a:lnTo>
                  </a:path>
                </a:pathLst>
              </a:custGeom>
              <a:noFill/>
              <a:ln w="25400">
                <a:solidFill>
                  <a:srgbClr val="8AB2D9"/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/>
                <a:endParaRPr lang="zh-CN" altLang="zh-CN" sz="28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/>
        </p:nvSpPr>
        <p:spPr>
          <a:xfrm>
            <a:off x="511301" y="414656"/>
            <a:ext cx="5011548" cy="373379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lvl="0" indent="0" algn="l" defTabSz="311785">
              <a:lnSpc>
                <a:spcPct val="90000"/>
              </a:lnSpc>
              <a:spcBef>
                <a:spcPts val="340"/>
              </a:spcBef>
              <a:buFontTx/>
              <a:buNone/>
              <a:defRPr sz="1200" kern="1200">
                <a:solidFill>
                  <a:srgbClr val="23447E"/>
                </a:solidFill>
                <a:latin typeface="方正兰亭中粗黑_GBK"/>
                <a:ea typeface="方正兰亭中粗黑_GBK"/>
              </a:defRPr>
            </a:lvl1pPr>
            <a:lvl2pPr marL="233680" lvl="1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82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389890" lvl="2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8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546100" lvl="3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701675" lvl="4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857885" lvl="5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1014095" lvl="6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1169670" lvl="7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1325880" lvl="8" indent="-78105" algn="l" defTabSz="311785">
              <a:lnSpc>
                <a:spcPct val="90000"/>
              </a:lnSpc>
              <a:spcBef>
                <a:spcPts val="170"/>
              </a:spcBef>
              <a:buFont typeface="Arial" charset="0"/>
              <a:buChar char="•"/>
              <a:defRPr sz="615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2800" b="1">
                <a:gradFill>
                  <a:gsLst>
                    <a:gs pos="50000">
                      <a:srgbClr val="0D5A9E"/>
                    </a:gs>
                    <a:gs pos="0">
                      <a:srgbClr val="1496C7"/>
                    </a:gs>
                    <a:gs pos="100000">
                      <a:srgbClr val="0A3883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算法设计</a:t>
            </a: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>
              <a:gradFill>
                <a:gsLst>
                  <a:gs pos="50000">
                    <a:srgbClr val="0D5A9E"/>
                  </a:gs>
                  <a:gs pos="0">
                    <a:srgbClr val="1496C7"/>
                  </a:gs>
                  <a:gs pos="100000">
                    <a:srgbClr val="0A3883"/>
                  </a:gs>
                </a:gsLst>
                <a:lin ang="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9890" y="2122805"/>
            <a:ext cx="1202690" cy="1101725"/>
            <a:chOff x="2921" y="6530"/>
            <a:chExt cx="1894" cy="1735"/>
          </a:xfrm>
        </p:grpSpPr>
        <p:sp>
          <p:nvSpPr>
            <p:cNvPr id="4" name="椭圆 3"/>
            <p:cNvSpPr/>
            <p:nvPr/>
          </p:nvSpPr>
          <p:spPr>
            <a:xfrm>
              <a:off x="2921" y="6530"/>
              <a:ext cx="1735" cy="1735"/>
            </a:xfrm>
            <a:prstGeom prst="ellipse">
              <a:avLst/>
            </a:prstGeom>
            <a:gradFill>
              <a:gsLst>
                <a:gs pos="56000">
                  <a:srgbClr val="0D599D"/>
                </a:gs>
                <a:gs pos="0">
                  <a:srgbClr val="1494C6"/>
                </a:gs>
                <a:gs pos="100000">
                  <a:srgbClr val="0A3A85"/>
                </a:gs>
              </a:gsLst>
              <a:lin ang="414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365" y="6731"/>
              <a:ext cx="1030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>
                  <a:ln w="2540">
                    <a:solidFill>
                      <a:schemeClr val="bg1"/>
                    </a:solidFill>
                  </a:ln>
                  <a:noFill/>
                  <a:latin typeface="字小魂启力黑"/>
                  <a:ea typeface="字小魂启力黑"/>
                </a:rPr>
                <a:t>01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182" y="7549"/>
              <a:ext cx="1213" cy="1"/>
            </a:xfrm>
            <a:prstGeom prst="line">
              <a:avLst/>
            </a:prstGeom>
            <a:ln w="2540">
              <a:solidFill>
                <a:schemeClr val="bg1"/>
              </a:solidFill>
              <a:prstDash val="solid"/>
              <a:miter/>
            </a:ln>
          </p:spPr>
        </p:cxnSp>
        <p:sp>
          <p:nvSpPr>
            <p:cNvPr id="7" name="文本框 6"/>
            <p:cNvSpPr txBox="1"/>
            <p:nvPr/>
          </p:nvSpPr>
          <p:spPr>
            <a:xfrm>
              <a:off x="3027" y="7549"/>
              <a:ext cx="17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方正兰亭中黑简体"/>
                  <a:ea typeface="方正兰亭中黑简体"/>
                </a:rPr>
                <a:t>训练数据</a:t>
              </a:r>
            </a:p>
          </p:txBody>
        </p:sp>
      </p:grpSp>
      <p:sp>
        <p:nvSpPr>
          <p:cNvPr id="8" name="任意多边形 7"/>
          <p:cNvSpPr/>
          <p:nvPr/>
        </p:nvSpPr>
        <p:spPr>
          <a:xfrm>
            <a:off x="2012950" y="1372448"/>
            <a:ext cx="927100" cy="368300"/>
          </a:xfrm>
          <a:custGeom>
            <a:avLst/>
            <a:gdLst/>
            <a:ahLst/>
            <a:cxnLst/>
            <a:rect l="l" t="t" r="r" b="b"/>
            <a:pathLst>
              <a:path w="927100" h="368300">
                <a:moveTo>
                  <a:pt x="0" y="368300"/>
                </a:moveTo>
                <a:lnTo>
                  <a:pt x="4567" y="0"/>
                </a:lnTo>
                <a:lnTo>
                  <a:pt x="927100" y="0"/>
                </a:lnTo>
              </a:path>
            </a:pathLst>
          </a:custGeom>
          <a:noFill/>
          <a:ln w="6350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anchor="ctr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标题 2"/>
          <p:cNvSpPr txBox="1"/>
          <p:nvPr/>
        </p:nvSpPr>
        <p:spPr>
          <a:xfrm>
            <a:off x="504316" y="1079950"/>
            <a:ext cx="2807970" cy="292497"/>
          </a:xfrm>
          <a:prstGeom prst="rect">
            <a:avLst/>
          </a:prstGeom>
        </p:spPr>
        <p:txBody>
          <a:bodyPr/>
          <a:lstStyle>
            <a:lvl1pPr marL="0"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1600">
                <a:solidFill>
                  <a:srgbClr val="0A3A85"/>
                </a:solidFill>
                <a:latin typeface="方正兰亭中黑简体"/>
                <a:ea typeface="方正兰亭中黑简体"/>
              </a:rPr>
              <a:t>悄悄咪咪的打</a:t>
            </a:r>
          </a:p>
        </p:txBody>
      </p:sp>
      <p:sp>
        <p:nvSpPr>
          <p:cNvPr id="10" name="爱设计-7-1"/>
          <p:cNvSpPr/>
          <p:nvPr>
            <p:custDataLst>
              <p:tags r:id="rId1"/>
            </p:custDataLst>
          </p:nvPr>
        </p:nvSpPr>
        <p:spPr>
          <a:xfrm>
            <a:off x="1832863" y="1603449"/>
            <a:ext cx="4416425" cy="4153784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tx2">
              <a:lumMod val="10000"/>
              <a:lumOff val="90000"/>
              <a:alpha val="70000"/>
            </a:schemeClr>
          </a:solidFill>
          <a:ln w="19050">
            <a:solidFill>
              <a:schemeClr val="bg1"/>
            </a:solidFill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1" name="爱设计-9"/>
          <p:cNvSpPr/>
          <p:nvPr>
            <p:custDataLst>
              <p:tags r:id="rId2"/>
            </p:custDataLst>
          </p:nvPr>
        </p:nvSpPr>
        <p:spPr>
          <a:xfrm>
            <a:off x="6590538" y="3738339"/>
            <a:ext cx="398650" cy="398650"/>
          </a:xfrm>
          <a:prstGeom prst="chevron">
            <a:avLst/>
          </a:prstGeom>
          <a:solidFill>
            <a:schemeClr val="accent1">
              <a:alpha val="80000"/>
            </a:schemeClr>
          </a:solidFill>
          <a:ln w="6055" cap="flat">
            <a:noFill/>
            <a:prstDash val="solid"/>
            <a:miter/>
          </a:ln>
        </p:spPr>
        <p:txBody>
          <a:bodyPr lIns="108000" tIns="108000" rIns="108000" bIns="108000"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爱设计-7-1"/>
          <p:cNvSpPr/>
          <p:nvPr>
            <p:custDataLst>
              <p:tags r:id="rId3"/>
            </p:custDataLst>
          </p:nvPr>
        </p:nvSpPr>
        <p:spPr>
          <a:xfrm>
            <a:off x="7170417" y="1967091"/>
            <a:ext cx="4476753" cy="4133249"/>
          </a:xfrm>
          <a:prstGeom prst="round2DiagRect">
            <a:avLst>
              <a:gd name="adj1" fmla="val 24200"/>
              <a:gd name="adj2" fmla="val 0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 w="19050">
            <a:solidFill>
              <a:schemeClr val="bg1"/>
            </a:solidFill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5539" y="1764426"/>
            <a:ext cx="385191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在数据提取与生成</a:t>
            </a:r>
            <a:r>
              <a:rPr lang="zh-CN" altLang="zh-CN" sz="16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阶段</a:t>
            </a:r>
            <a:r>
              <a:rPr lang="zh-CN" altLang="en-US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依赖于OpenAI提供的API，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GPT-3.5系列中的`text-davinci-003模型接口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。通过这些接口，我们针对医学和</a:t>
            </a:r>
            <a:r>
              <a:rPr lang="zh-CN" altLang="zh-CN" sz="14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其他学科领域数据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zh-CN" altLang="zh-CN" sz="14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高度相关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zh-CN" altLang="zh-CN" sz="14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质量上乘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的文本数据，这些数据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包括问答对、摘要以及专业解释。</a:t>
            </a:r>
          </a:p>
          <a:p>
            <a:pPr lvl="0" algn="just">
              <a:lnSpc>
                <a:spcPct val="150000"/>
              </a:lnSpc>
            </a:pP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并且我们项目中采用了</a:t>
            </a:r>
            <a:r>
              <a:rPr lang="zh-CN" altLang="zh-CN" sz="14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知识蒸馏技术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。通过这种技术</a:t>
            </a:r>
            <a:r>
              <a:rPr lang="zh-CN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zh-CN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大型、复杂的模型GPT-3.5生成的数据，对ChatGLM2-6B进行训练</a:t>
            </a:r>
            <a:r>
              <a:rPr lang="zh-CN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。这不仅提高了数据的质量和相关性，还使学生模型能够在保持较小体积的同时，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吸收并模仿教师模型的高级知识和表现</a:t>
            </a:r>
            <a:r>
              <a:rPr lang="zh-CN" altLang="zh-CN" sz="14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40893" y="5954612"/>
            <a:ext cx="3653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b="1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70%医疗领域数据</a:t>
            </a:r>
            <a:r>
              <a:rPr lang="zh-CN" altLang="zh-CN" sz="14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400" b="1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30%其他学科领域数据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63787" y="2193325"/>
            <a:ext cx="389001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r>
              <a:rPr lang="zh-CN" altLang="zh-CN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16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</a:t>
            </a:r>
            <a:r>
              <a:rPr lang="zh-CN" altLang="zh-CN" sz="1600" dirty="0" smtClean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相结合的策略。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自动标注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主要基于GPT-3.5生成的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结构化文本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，通过编写脚本识别问题和答案结构，实现快速准确的标注</a:t>
            </a:r>
            <a:r>
              <a:rPr lang="zh-CN" altLang="zh-CN" sz="16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。对于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专业性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zh-CN" sz="16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，引入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了人工进行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手动标注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。对内容进行了细致的审查和标注，以确保数据的准确性和专业性。</a:t>
            </a:r>
          </a:p>
          <a:p>
            <a:pPr lvl="0" algn="just">
              <a:lnSpc>
                <a:spcPct val="150000"/>
              </a:lnSpc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在整个过程中</a:t>
            </a:r>
            <a:r>
              <a:rPr lang="zh-CN" altLang="zh-CN" sz="16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，严格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数据伦理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隐私保护</a:t>
            </a: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的标准，确保了项目的合规性和道德性。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21800" y="745908"/>
            <a:ext cx="296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数据</a:t>
            </a:r>
            <a:r>
              <a:rPr lang="zh-CN" altLang="en-US" b="1" dirty="0" smtClean="0">
                <a:solidFill>
                  <a:srgbClr val="FF0000"/>
                </a:solidFill>
              </a:rPr>
              <a:t>清洗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格式化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28558" y="1268057"/>
            <a:ext cx="37604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使用自然语言处理技术进行文本预处理，去除无关内容、修正语法错误和消除歧义。并将数据转换为统一的JSON格式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39026" y="6209163"/>
            <a:ext cx="545083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zh-CN" sz="105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强化模型在医疗领域的专业性与准确性，同时保留对其他领域知识的</a:t>
            </a:r>
            <a:r>
              <a:rPr lang="zh-CN" altLang="zh-CN" sz="1050" dirty="0">
                <a:solidFill>
                  <a:srgbClr val="FF02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广泛覆盖</a:t>
            </a:r>
            <a:r>
              <a:rPr lang="zh-CN" altLang="zh-CN" sz="105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050" dirty="0">
              <a:solidFill>
                <a:srgbClr val="374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742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1084</Words>
  <Application>Microsoft Office PowerPoint</Application>
  <PresentationFormat>宽屏</PresentationFormat>
  <Paragraphs>113</Paragraphs>
  <Slides>17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Apple Color Emoji</vt:lpstr>
      <vt:lpstr>Open Sans</vt:lpstr>
      <vt:lpstr>Söhne</vt:lpstr>
      <vt:lpstr>等线</vt:lpstr>
      <vt:lpstr>方正兰亭中黑简体</vt:lpstr>
      <vt:lpstr>微软雅黑</vt:lpstr>
      <vt:lpstr>优设标题黑</vt:lpstr>
      <vt:lpstr>字魂风驰黑</vt:lpstr>
      <vt:lpstr>字小魂启力黑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Areny</cp:lastModifiedBy>
  <cp:revision>6</cp:revision>
  <dcterms:modified xsi:type="dcterms:W3CDTF">2023-12-19T02:31:46Z</dcterms:modified>
</cp:coreProperties>
</file>